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3"/>
  </p:sldMasterIdLst>
  <p:sldIdLst>
    <p:sldId id="256" r:id="rId4"/>
    <p:sldId id="1175" r:id="rId5"/>
    <p:sldId id="641" r:id="rId6"/>
    <p:sldId id="1176" r:id="rId7"/>
    <p:sldId id="642" r:id="rId8"/>
    <p:sldId id="643" r:id="rId9"/>
    <p:sldId id="644" r:id="rId10"/>
    <p:sldId id="1177" r:id="rId11"/>
    <p:sldId id="1139" r:id="rId12"/>
    <p:sldId id="1173" r:id="rId13"/>
    <p:sldId id="258" r:id="rId14"/>
    <p:sldId id="279" r:id="rId15"/>
    <p:sldId id="295" r:id="rId16"/>
    <p:sldId id="1178" r:id="rId17"/>
    <p:sldId id="633" r:id="rId18"/>
    <p:sldId id="631" r:id="rId19"/>
    <p:sldId id="1179" r:id="rId20"/>
    <p:sldId id="278" r:id="rId21"/>
    <p:sldId id="634" r:id="rId22"/>
    <p:sldId id="277" r:id="rId23"/>
    <p:sldId id="632" r:id="rId24"/>
    <p:sldId id="1180" r:id="rId25"/>
    <p:sldId id="637" r:id="rId26"/>
    <p:sldId id="1181" r:id="rId27"/>
    <p:sldId id="638" r:id="rId28"/>
    <p:sldId id="639" r:id="rId29"/>
    <p:sldId id="640" r:id="rId30"/>
    <p:sldId id="275" r:id="rId31"/>
    <p:sldId id="636" r:id="rId32"/>
    <p:sldId id="1182" r:id="rId33"/>
    <p:sldId id="1174" r:id="rId34"/>
    <p:sldId id="635" r:id="rId35"/>
  </p:sldIdLst>
  <p:sldSz cx="12192000" cy="6858000"/>
  <p:notesSz cx="12192000" cy="6858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ambria Math" panose="02040503050406030204" pitchFamily="18" charset="0"/>
      <p:regular r:id="rId42"/>
    </p:embeddedFont>
  </p:embeddedFontLst>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08" d="100"/>
          <a:sy n="108" d="100"/>
        </p:scale>
        <p:origin x="678" y="108"/>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INTRO">
    <p:bg>
      <p:bgPr>
        <a:solidFill>
          <a:schemeClr val="bg1"/>
        </a:solidFill>
        <a:effectLst/>
      </p:bgPr>
    </p:bg>
    <p:spTree>
      <p:nvGrpSpPr>
        <p:cNvPr id="1" name=""/>
        <p:cNvGrpSpPr/>
        <p:nvPr/>
      </p:nvGrpSpPr>
      <p:grpSpPr bwMode="auto">
        <a:xfrm>
          <a:off x="0" y="0"/>
          <a:ext cx="0" cy="0"/>
          <a:chOff x="0" y="0"/>
          <a:chExt cx="0" cy="0"/>
        </a:xfrm>
      </p:grpSpPr>
      <p:sp>
        <p:nvSpPr>
          <p:cNvPr id="7" name="Rechteck 6"/>
          <p:cNvSpPr/>
          <p:nvPr userDrawn="1"/>
        </p:nvSpPr>
        <p:spPr bwMode="auto">
          <a:xfrm>
            <a:off x="0" y="-1"/>
            <a:ext cx="12192000" cy="6858001"/>
          </a:xfrm>
          <a:prstGeom prst="rect">
            <a:avLst/>
          </a:prstGeom>
          <a:solidFill>
            <a:srgbClr val="2581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5" name="Grafik 4"/>
          <p:cNvPicPr>
            <a:picLocks noChangeAspect="1"/>
          </p:cNvPicPr>
          <p:nvPr userDrawn="1"/>
        </p:nvPicPr>
        <p:blipFill>
          <a:blip r:embed="rId2">
            <a:alphaModFix amt="50000"/>
          </a:blip>
          <a:stretch/>
        </p:blipFill>
        <p:spPr bwMode="auto">
          <a:xfrm>
            <a:off x="-13836" y="-12607"/>
            <a:ext cx="12192000" cy="6858000"/>
          </a:xfrm>
          <a:prstGeom prst="rect">
            <a:avLst/>
          </a:prstGeom>
        </p:spPr>
      </p:pic>
      <p:pic>
        <p:nvPicPr>
          <p:cNvPr id="2" name="Grafik 1"/>
          <p:cNvPicPr>
            <a:picLocks noChangeAspect="1"/>
          </p:cNvPicPr>
          <p:nvPr userDrawn="1"/>
        </p:nvPicPr>
        <p:blipFill>
          <a:blip r:embed="rId3">
            <a:alphaModFix/>
          </a:blip>
          <a:stretch/>
        </p:blipFill>
        <p:spPr bwMode="auto">
          <a:xfrm>
            <a:off x="3299567" y="234353"/>
            <a:ext cx="5592866" cy="6389291"/>
          </a:xfrm>
          <a:prstGeom prst="rect">
            <a:avLst/>
          </a:prstGeom>
        </p:spPr>
      </p:pic>
      <p:sp>
        <p:nvSpPr>
          <p:cNvPr id="6" name="Sechseck 5"/>
          <p:cNvSpPr/>
          <p:nvPr userDrawn="1"/>
        </p:nvSpPr>
        <p:spPr bwMode="auto">
          <a:xfrm rot="4373047">
            <a:off x="-2296667" y="3057131"/>
            <a:ext cx="4593334" cy="4118346"/>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Sechseck 5"/>
          <p:cNvSpPr/>
          <p:nvPr userDrawn="1"/>
        </p:nvSpPr>
        <p:spPr bwMode="auto">
          <a:xfrm rot="818708">
            <a:off x="9265941" y="-557415"/>
            <a:ext cx="3525556" cy="3160985"/>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Sechseck 5"/>
          <p:cNvSpPr/>
          <p:nvPr userDrawn="1"/>
        </p:nvSpPr>
        <p:spPr bwMode="auto">
          <a:xfrm rot="20220981">
            <a:off x="10756921" y="1843928"/>
            <a:ext cx="2245630" cy="2013414"/>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Small Bullets">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5" y="1880128"/>
            <a:ext cx="11291834" cy="3930846"/>
          </a:xfrm>
          <a:prstGeom prst="rect">
            <a:avLst/>
          </a:prstGeom>
        </p:spPr>
        <p:txBody>
          <a:bodyPr/>
          <a:lstStyle>
            <a:lvl1pPr marL="228600" marR="0" indent="-228600" algn="l" defTabSz="914400">
              <a:lnSpc>
                <a:spcPct val="100000"/>
              </a:lnSpc>
              <a:spcBef>
                <a:spcPts val="1000"/>
              </a:spcBef>
              <a:spcAft>
                <a:spcPts val="0"/>
              </a:spcAft>
              <a:buClr>
                <a:srgbClr val="2581C4"/>
              </a:buClr>
              <a:buSzTx/>
              <a:buFont typeface="Courier New"/>
              <a:buChar char="o"/>
              <a:defRPr sz="18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a:t>
            </a:r>
            <a:br>
              <a:rPr lang="de-DE"/>
            </a:br>
            <a:r>
              <a:rPr lang="de-DE"/>
              <a:t>invidunt ut labore et dolore magna aliquyam erat, sed diam voluptua.</a:t>
            </a:r>
            <a:endParaRPr/>
          </a:p>
          <a:p>
            <a:pPr marL="228600" marR="0" lvl="0" indent="-228600" algn="l" defTabSz="914400">
              <a:lnSpc>
                <a:spcPct val="100000"/>
              </a:lnSpc>
              <a:spcBef>
                <a:spcPts val="1000"/>
              </a:spcBef>
              <a:spcAft>
                <a:spcPts val="0"/>
              </a:spcAft>
              <a:buClr>
                <a:srgbClr val="2581C4"/>
              </a:buClr>
              <a:buSzTx/>
              <a:buFont typeface="Courier New"/>
              <a:buChar char="o"/>
              <a:defRPr/>
            </a:pPr>
            <a:r>
              <a:rPr lang="de-DE"/>
              <a:t>Lorem ipsum dolor sit amet, consetetur sadipscing elitr, sed diam nonumy eirmod tempor </a:t>
            </a:r>
            <a:br>
              <a:rPr lang="de-DE"/>
            </a:br>
            <a:r>
              <a:rPr lang="de-DE"/>
              <a:t>invidunt ut labore et dolore magna aliquyam erat, sed diam voluptua.</a:t>
            </a:r>
            <a:endParaRPr/>
          </a:p>
          <a:p>
            <a:pPr marL="228600" marR="0" lvl="0" indent="-228600" algn="l" defTabSz="914400">
              <a:lnSpc>
                <a:spcPct val="100000"/>
              </a:lnSpc>
              <a:spcBef>
                <a:spcPts val="1000"/>
              </a:spcBef>
              <a:spcAft>
                <a:spcPts val="0"/>
              </a:spcAft>
              <a:buClr>
                <a:srgbClr val="2581C4"/>
              </a:buClr>
              <a:buSzTx/>
              <a:buFont typeface="Courier New"/>
              <a:buChar char="o"/>
              <a:defRPr/>
            </a:pPr>
            <a:r>
              <a:rPr lang="de-DE"/>
              <a:t>Lorem ipsum dolor sit amet, consetetur sadipscing elitr, sed diam nonumy eirmod tempor </a:t>
            </a:r>
            <a:br>
              <a:rPr lang="de-DE"/>
            </a:br>
            <a:r>
              <a:rPr lang="de-DE"/>
              <a:t>invidunt ut labore et dolore magna aliquyam erat, sed diam voluptua.</a:t>
            </a:r>
            <a:endParaRPr/>
          </a:p>
          <a:p>
            <a:pPr marL="228600" marR="0" lvl="0" indent="-228600" algn="l" defTabSz="914400">
              <a:lnSpc>
                <a:spcPct val="100000"/>
              </a:lnSpc>
              <a:spcBef>
                <a:spcPts val="1000"/>
              </a:spcBef>
              <a:spcAft>
                <a:spcPts val="0"/>
              </a:spcAft>
              <a:buClr>
                <a:srgbClr val="2581C4"/>
              </a:buClr>
              <a:buSzTx/>
              <a:buFont typeface="Courier New"/>
              <a:buChar char="o"/>
              <a:defRPr/>
            </a:pPr>
            <a:r>
              <a:rPr lang="de-DE"/>
              <a:t>Lorem ipsum dolor sit amet, consetetur sadipscing elitr, sed diam nonumy eirmod tempor </a:t>
            </a:r>
            <a:br>
              <a:rPr lang="de-DE"/>
            </a:br>
            <a:r>
              <a:rPr lang="de-DE"/>
              <a:t>invidunt ut labore et dolore magna aliquyam erat, sed diam voluptua.</a:t>
            </a:r>
            <a:endParaRPr/>
          </a:p>
          <a:p>
            <a:pPr marL="228600" marR="0" lvl="0" indent="-228600" algn="l" defTabSz="914400">
              <a:lnSpc>
                <a:spcPct val="100000"/>
              </a:lnSpc>
              <a:spcBef>
                <a:spcPts val="1000"/>
              </a:spcBef>
              <a:spcAft>
                <a:spcPts val="0"/>
              </a:spcAft>
              <a:buClr>
                <a:srgbClr val="2581C4"/>
              </a:buClr>
              <a:buSzTx/>
              <a:buFont typeface="Courier New"/>
              <a:buChar char="o"/>
              <a:defRPr/>
            </a:pPr>
            <a:r>
              <a:rPr lang="de-DE"/>
              <a:t>Lorem ipsum dolor sit amet, consetetur sadipscing elitr, sed diam nonumy eirmod tempor </a:t>
            </a:r>
            <a:br>
              <a:rPr lang="de-DE"/>
            </a:br>
            <a:r>
              <a:rPr lang="de-DE"/>
              <a:t>invidunt ut labore et dolore magna aliquyam erat, sed diam voluptua.</a:t>
            </a:r>
            <a:endParaRPr/>
          </a:p>
          <a:p>
            <a:pPr lvl="0">
              <a:defRPr/>
            </a:pPr>
            <a:endParaRPr lang="de-DE"/>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ext + Image">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6" y="1880128"/>
            <a:ext cx="5665793" cy="3930846"/>
          </a:xfrm>
          <a:prstGeom prst="rect">
            <a:avLst/>
          </a:prstGeom>
        </p:spPr>
        <p:txBody>
          <a:bodyPr/>
          <a:lstStyle>
            <a:lvl1pPr marL="0" marR="0" indent="0" algn="l" defTabSz="914400">
              <a:lnSpc>
                <a:spcPts val="3080"/>
              </a:lnSpc>
              <a:spcBef>
                <a:spcPts val="1000"/>
              </a:spcBef>
              <a:spcAft>
                <a:spcPts val="0"/>
              </a:spcAft>
              <a:buClr>
                <a:srgbClr val="2581C4"/>
              </a:buClr>
              <a:buSzTx/>
              <a:buFontTx/>
              <a:buNone/>
              <a:defRPr sz="20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a:t>
            </a:r>
            <a:endParaRPr/>
          </a:p>
        </p:txBody>
      </p:sp>
      <p:sp>
        <p:nvSpPr>
          <p:cNvPr id="7" name="Bildplatzhalter 17"/>
          <p:cNvSpPr>
            <a:spLocks noGrp="1"/>
          </p:cNvSpPr>
          <p:nvPr>
            <p:ph type="pic" sz="quarter" idx="14"/>
          </p:nvPr>
        </p:nvSpPr>
        <p:spPr bwMode="auto">
          <a:xfrm>
            <a:off x="6392636" y="1741714"/>
            <a:ext cx="5799363" cy="4188823"/>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Image + Text">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6076122" y="1904655"/>
            <a:ext cx="5665793" cy="3930846"/>
          </a:xfrm>
          <a:prstGeom prst="rect">
            <a:avLst/>
          </a:prstGeom>
        </p:spPr>
        <p:txBody>
          <a:bodyPr/>
          <a:lstStyle>
            <a:lvl1pPr marL="0" marR="0" indent="0" algn="l" defTabSz="914400">
              <a:lnSpc>
                <a:spcPts val="3080"/>
              </a:lnSpc>
              <a:spcBef>
                <a:spcPts val="1000"/>
              </a:spcBef>
              <a:spcAft>
                <a:spcPts val="0"/>
              </a:spcAft>
              <a:buClr>
                <a:srgbClr val="2581C4"/>
              </a:buClr>
              <a:buSzTx/>
              <a:buFontTx/>
              <a:buNone/>
              <a:defRPr sz="20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a:t>
            </a:r>
            <a:endParaRPr/>
          </a:p>
        </p:txBody>
      </p:sp>
      <p:sp>
        <p:nvSpPr>
          <p:cNvPr id="7" name="Bildplatzhalter 17"/>
          <p:cNvSpPr>
            <a:spLocks noGrp="1"/>
          </p:cNvSpPr>
          <p:nvPr>
            <p:ph type="pic" sz="quarter" idx="14"/>
          </p:nvPr>
        </p:nvSpPr>
        <p:spPr bwMode="auto">
          <a:xfrm>
            <a:off x="0" y="1904656"/>
            <a:ext cx="5799363" cy="3930846"/>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Big Bullets + Image">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18" name="Bildplatzhalter 17"/>
          <p:cNvSpPr>
            <a:spLocks noGrp="1"/>
          </p:cNvSpPr>
          <p:nvPr>
            <p:ph type="pic" sz="quarter" idx="14"/>
          </p:nvPr>
        </p:nvSpPr>
        <p:spPr bwMode="auto">
          <a:xfrm>
            <a:off x="6400800" y="1741714"/>
            <a:ext cx="5791199" cy="4188823"/>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4" y="1866218"/>
            <a:ext cx="5559779" cy="3930846"/>
          </a:xfrm>
          <a:prstGeom prst="rect">
            <a:avLst/>
          </a:prstGeom>
        </p:spPr>
        <p:txBody>
          <a:bodyPr/>
          <a:lstStyle>
            <a:lvl1pPr marL="228600" marR="0" indent="-228600" algn="l" defTabSz="914400">
              <a:lnSpc>
                <a:spcPts val="3080"/>
              </a:lnSpc>
              <a:spcBef>
                <a:spcPts val="1000"/>
              </a:spcBef>
              <a:spcAft>
                <a:spcPts val="0"/>
              </a:spcAft>
              <a:buClr>
                <a:srgbClr val="2581C4"/>
              </a:buClr>
              <a:buSzTx/>
              <a:buFont typeface="Courier New"/>
              <a:buChar char="o"/>
              <a:defRPr sz="24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lvl="0">
              <a:defRPr/>
            </a:pPr>
            <a:endParaRPr lang="de-DE"/>
          </a:p>
          <a:p>
            <a:pPr lvl="0">
              <a:defRPr/>
            </a:pPr>
            <a:endParaRPr lang="de-DE"/>
          </a:p>
          <a:p>
            <a:pPr lvl="0">
              <a:defRPr/>
            </a:pPr>
            <a:endParaRPr lang="de-DE"/>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Small Bullets + Image">
    <p:bg>
      <p:bgPr>
        <a:solidFill>
          <a:schemeClr val="bg1"/>
        </a:solidFill>
        <a:effectLst/>
      </p:bgPr>
    </p:bg>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18" name="Bildplatzhalter 17"/>
          <p:cNvSpPr>
            <a:spLocks noGrp="1"/>
          </p:cNvSpPr>
          <p:nvPr>
            <p:ph type="pic" sz="quarter" idx="14"/>
          </p:nvPr>
        </p:nvSpPr>
        <p:spPr bwMode="auto">
          <a:xfrm>
            <a:off x="5963479" y="1877789"/>
            <a:ext cx="6228522" cy="4097338"/>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4" y="1877789"/>
            <a:ext cx="5175466" cy="4097338"/>
          </a:xfrm>
          <a:prstGeom prst="rect">
            <a:avLst/>
          </a:prstGeom>
        </p:spPr>
        <p:txBody>
          <a:bodyPr/>
          <a:lstStyle>
            <a:lvl1pPr marL="228600" marR="0" indent="-228600" algn="l" defTabSz="914400">
              <a:lnSpc>
                <a:spcPct val="90000"/>
              </a:lnSpc>
              <a:spcBef>
                <a:spcPts val="1000"/>
              </a:spcBef>
              <a:spcAft>
                <a:spcPts val="0"/>
              </a:spcAft>
              <a:buClr>
                <a:srgbClr val="2581C4"/>
              </a:buClr>
              <a:buSzTx/>
              <a:buFont typeface="Courier New"/>
              <a:buChar char="o"/>
              <a:defRPr sz="18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consetetur elitr</a:t>
            </a:r>
          </a:p>
          <a:p>
            <a:pPr lvl="0">
              <a:defRPr/>
            </a:pPr>
            <a:endParaRPr lang="de-DE"/>
          </a:p>
          <a:p>
            <a:pPr lvl="0">
              <a:defRPr/>
            </a:pPr>
            <a:endParaRPr lang="de-DE"/>
          </a:p>
          <a:p>
            <a:pPr lvl="0">
              <a:defRPr/>
            </a:pPr>
            <a:endParaRPr lang="de-DE"/>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Long Bullets + Image">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5" y="1880128"/>
            <a:ext cx="7083778" cy="3930846"/>
          </a:xfrm>
          <a:prstGeom prst="rect">
            <a:avLst/>
          </a:prstGeom>
        </p:spPr>
        <p:txBody>
          <a:bodyPr/>
          <a:lstStyle>
            <a:lvl1pPr marL="228600" marR="0" indent="-228600" algn="l" defTabSz="914400">
              <a:lnSpc>
                <a:spcPts val="2680"/>
              </a:lnSpc>
              <a:spcBef>
                <a:spcPts val="1000"/>
              </a:spcBef>
              <a:spcAft>
                <a:spcPts val="0"/>
              </a:spcAft>
              <a:buClr>
                <a:srgbClr val="2581C4"/>
              </a:buClr>
              <a:buSzTx/>
              <a:buFont typeface="Courier New"/>
              <a:buChar char="o"/>
              <a:defRPr sz="18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a:p>
            <a:pPr marL="228600" marR="0" lvl="0" indent="-228600" algn="l" defTabSz="914400">
              <a:lnSpc>
                <a:spcPts val="2680"/>
              </a:lnSpc>
              <a:spcBef>
                <a:spcPts val="1000"/>
              </a:spcBef>
              <a:spcAft>
                <a:spcPts val="0"/>
              </a:spcAft>
              <a:buClr>
                <a:srgbClr val="2581C4"/>
              </a:buClr>
              <a:buSzTx/>
              <a:buFont typeface="Courier New"/>
              <a:buChar char="o"/>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a:p>
            <a:pPr lvl="0">
              <a:defRPr/>
            </a:pPr>
            <a:endParaRPr lang="de-DE"/>
          </a:p>
          <a:p>
            <a:pPr lvl="0">
              <a:defRPr/>
            </a:pPr>
            <a:endParaRPr lang="de-DE"/>
          </a:p>
        </p:txBody>
      </p:sp>
      <p:sp>
        <p:nvSpPr>
          <p:cNvPr id="3" name="Bildplatzhalter 2"/>
          <p:cNvSpPr>
            <a:spLocks noGrp="1"/>
          </p:cNvSpPr>
          <p:nvPr>
            <p:ph type="pic" sz="quarter" idx="17"/>
          </p:nvPr>
        </p:nvSpPr>
        <p:spPr bwMode="auto">
          <a:xfrm>
            <a:off x="7739063" y="1879600"/>
            <a:ext cx="4452937" cy="3930650"/>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 name="Fußzeilenplatzhalter 1"/>
          <p:cNvSpPr>
            <a:spLocks noGrp="1"/>
          </p:cNvSpPr>
          <p:nvPr>
            <p:ph type="ftr" sz="quarter" idx="18"/>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Image + Big Bullets">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18" name="Bildplatzhalter 17"/>
          <p:cNvSpPr>
            <a:spLocks noGrp="1"/>
          </p:cNvSpPr>
          <p:nvPr>
            <p:ph type="pic" sz="quarter" idx="14"/>
          </p:nvPr>
        </p:nvSpPr>
        <p:spPr bwMode="auto">
          <a:xfrm>
            <a:off x="0" y="1866218"/>
            <a:ext cx="6851650" cy="4097338"/>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7308789" y="1880128"/>
            <a:ext cx="4413250" cy="3930846"/>
          </a:xfrm>
          <a:prstGeom prst="rect">
            <a:avLst/>
          </a:prstGeom>
        </p:spPr>
        <p:txBody>
          <a:bodyPr/>
          <a:lstStyle>
            <a:lvl1pPr marL="228600" marR="0" indent="-228600" algn="l" defTabSz="914400">
              <a:lnSpc>
                <a:spcPts val="3080"/>
              </a:lnSpc>
              <a:spcBef>
                <a:spcPts val="1000"/>
              </a:spcBef>
              <a:spcAft>
                <a:spcPts val="0"/>
              </a:spcAft>
              <a:buClr>
                <a:srgbClr val="2581C4"/>
              </a:buClr>
              <a:buSzTx/>
              <a:buFont typeface="Courier New"/>
              <a:buChar char="o"/>
              <a:defRPr sz="24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ts val="308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lvl="0">
              <a:defRPr/>
            </a:pPr>
            <a:endParaRPr lang="de-DE"/>
          </a:p>
          <a:p>
            <a:pPr lvl="0">
              <a:defRPr/>
            </a:pPr>
            <a:endParaRPr lang="de-DE"/>
          </a:p>
          <a:p>
            <a:pPr lvl="0">
              <a:defRPr/>
            </a:pPr>
            <a:endParaRPr lang="de-DE"/>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Image + Small Bullets">
    <p:bg>
      <p:bgPr>
        <a:solidFill>
          <a:schemeClr val="bg1"/>
        </a:solidFill>
        <a:effectLst/>
      </p:bgPr>
    </p:bg>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18" name="Bildplatzhalter 17"/>
          <p:cNvSpPr>
            <a:spLocks noGrp="1"/>
          </p:cNvSpPr>
          <p:nvPr>
            <p:ph type="pic" sz="quarter" idx="14"/>
          </p:nvPr>
        </p:nvSpPr>
        <p:spPr bwMode="auto">
          <a:xfrm>
            <a:off x="0" y="1866218"/>
            <a:ext cx="6851650" cy="4097338"/>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7308789" y="1880128"/>
            <a:ext cx="4413250" cy="4097338"/>
          </a:xfrm>
          <a:prstGeom prst="rect">
            <a:avLst/>
          </a:prstGeom>
        </p:spPr>
        <p:txBody>
          <a:bodyPr/>
          <a:lstStyle>
            <a:lvl1pPr marL="228600" marR="0" indent="-228600" algn="l" defTabSz="914400">
              <a:lnSpc>
                <a:spcPct val="90000"/>
              </a:lnSpc>
              <a:spcBef>
                <a:spcPts val="1000"/>
              </a:spcBef>
              <a:spcAft>
                <a:spcPts val="0"/>
              </a:spcAft>
              <a:buClr>
                <a:srgbClr val="2581C4"/>
              </a:buClr>
              <a:buSzTx/>
              <a:buFont typeface="Courier New"/>
              <a:buChar char="o"/>
              <a:defRPr sz="18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a:t>
            </a:r>
            <a:br>
              <a:rPr lang="de-DE"/>
            </a:br>
            <a:r>
              <a:rPr lang="de-DE"/>
              <a:t>consetetur sadipscing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marL="228600" marR="0" lvl="0" indent="-228600" algn="l" defTabSz="914400">
              <a:lnSpc>
                <a:spcPct val="90000"/>
              </a:lnSpc>
              <a:spcBef>
                <a:spcPts val="1000"/>
              </a:spcBef>
              <a:spcAft>
                <a:spcPts val="0"/>
              </a:spcAft>
              <a:buClr>
                <a:srgbClr val="2581C4"/>
              </a:buClr>
              <a:buSzTx/>
              <a:buFont typeface="Courier New"/>
              <a:buChar char="o"/>
              <a:defRPr/>
            </a:pPr>
            <a:r>
              <a:rPr lang="de-DE"/>
              <a:t>Lorem ipsum dolor sit amet, </a:t>
            </a:r>
            <a:br>
              <a:rPr lang="de-DE"/>
            </a:br>
            <a:r>
              <a:rPr lang="de-DE"/>
              <a:t>consetetur sadipscing elitr</a:t>
            </a:r>
          </a:p>
          <a:p>
            <a:pPr lvl="0">
              <a:defRPr/>
            </a:pPr>
            <a:endParaRPr lang="de-DE"/>
          </a:p>
          <a:p>
            <a:pPr lvl="0">
              <a:defRPr/>
            </a:pPr>
            <a:endParaRPr lang="de-DE"/>
          </a:p>
        </p:txBody>
      </p:sp>
      <p:sp>
        <p:nvSpPr>
          <p:cNvPr id="2" name="Fußzeilenplatzhalter 1"/>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2_Titelfolie_ohne Nummerierung">
    <p:bg>
      <p:bgPr>
        <a:solidFill>
          <a:schemeClr val="bg1"/>
        </a:solidFill>
        <a:effectLst/>
      </p:bgPr>
    </p:bg>
    <p:spTree>
      <p:nvGrpSpPr>
        <p:cNvPr id="1" name=""/>
        <p:cNvGrpSpPr/>
        <p:nvPr/>
      </p:nvGrpSpPr>
      <p:grpSpPr bwMode="auto">
        <a:xfrm>
          <a:off x="0" y="0"/>
          <a:ext cx="0" cy="0"/>
          <a:chOff x="0" y="0"/>
          <a:chExt cx="0" cy="0"/>
        </a:xfrm>
      </p:grpSpPr>
      <p:sp>
        <p:nvSpPr>
          <p:cNvPr id="7" name="Rechteck 6"/>
          <p:cNvSpPr/>
          <p:nvPr userDrawn="1"/>
        </p:nvSpPr>
        <p:spPr bwMode="auto">
          <a:xfrm>
            <a:off x="0" y="-1"/>
            <a:ext cx="12192000" cy="5932967"/>
          </a:xfrm>
          <a:prstGeom prst="rect">
            <a:avLst/>
          </a:prstGeom>
          <a:solidFill>
            <a:srgbClr val="2581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5" name="Grafik 4"/>
          <p:cNvPicPr>
            <a:picLocks noChangeAspect="1"/>
          </p:cNvPicPr>
          <p:nvPr userDrawn="1"/>
        </p:nvPicPr>
        <p:blipFill>
          <a:blip r:embed="rId2">
            <a:alphaModFix amt="50000"/>
          </a:blip>
          <a:srcRect b="13304"/>
          <a:stretch/>
        </p:blipFill>
        <p:spPr bwMode="auto">
          <a:xfrm>
            <a:off x="-13836" y="-12607"/>
            <a:ext cx="12192000" cy="5945573"/>
          </a:xfrm>
          <a:prstGeom prst="rect">
            <a:avLst/>
          </a:prstGeom>
        </p:spPr>
      </p:pic>
      <p:pic>
        <p:nvPicPr>
          <p:cNvPr id="10" name="Grafik 9"/>
          <p:cNvPicPr>
            <a:picLocks noChangeAspect="1"/>
          </p:cNvPicPr>
          <p:nvPr userDrawn="1"/>
        </p:nvPicPr>
        <p:blipFill>
          <a:blip r:embed="rId3"/>
          <a:stretch/>
        </p:blipFill>
        <p:spPr bwMode="auto">
          <a:xfrm>
            <a:off x="882268" y="551743"/>
            <a:ext cx="1996399" cy="1122975"/>
          </a:xfrm>
          <a:prstGeom prst="rect">
            <a:avLst/>
          </a:prstGeom>
        </p:spPr>
      </p:pic>
      <p:sp>
        <p:nvSpPr>
          <p:cNvPr id="2" name="Textfeld 1"/>
          <p:cNvSpPr txBox="1"/>
          <p:nvPr userDrawn="1"/>
        </p:nvSpPr>
        <p:spPr bwMode="auto">
          <a:xfrm>
            <a:off x="806345" y="3629932"/>
            <a:ext cx="8652795" cy="461665"/>
          </a:xfrm>
          <a:prstGeom prst="rect">
            <a:avLst/>
          </a:prstGeom>
          <a:noFill/>
        </p:spPr>
        <p:txBody>
          <a:bodyPr wrap="square" rtlCol="0">
            <a:spAutoFit/>
          </a:bodyPr>
          <a:lstStyle/>
          <a:p>
            <a:pPr>
              <a:defRPr/>
            </a:pPr>
            <a:r>
              <a:rPr lang="de-DE" sz="2400" b="1">
                <a:solidFill>
                  <a:schemeClr val="bg1"/>
                </a:solidFill>
                <a:latin typeface="Calibri"/>
                <a:cs typeface="Calibri"/>
              </a:rPr>
              <a:t>6G-RIC  </a:t>
            </a:r>
            <a:r>
              <a:rPr lang="de-DE" sz="2400">
                <a:solidFill>
                  <a:schemeClr val="bg1"/>
                </a:solidFill>
                <a:latin typeface="Calibri"/>
                <a:cs typeface="Calibri"/>
              </a:rPr>
              <a:t>Research and Innovation Cluster</a:t>
            </a:r>
            <a:endParaRPr/>
          </a:p>
        </p:txBody>
      </p:sp>
      <p:sp>
        <p:nvSpPr>
          <p:cNvPr id="3" name="Textplatzhalter 8"/>
          <p:cNvSpPr>
            <a:spLocks noGrp="1"/>
          </p:cNvSpPr>
          <p:nvPr>
            <p:ph type="body" sz="quarter" idx="10" hasCustomPrompt="1"/>
          </p:nvPr>
        </p:nvSpPr>
        <p:spPr bwMode="auto">
          <a:xfrm>
            <a:off x="759218" y="2366119"/>
            <a:ext cx="4241759" cy="1064185"/>
          </a:xfrm>
          <a:prstGeom prst="rect">
            <a:avLst/>
          </a:prstGeom>
        </p:spPr>
        <p:txBody>
          <a:bodyPr>
            <a:normAutofit/>
          </a:bodyPr>
          <a:lstStyle>
            <a:lvl1pPr marL="0" marR="0" indent="0" algn="l" defTabSz="914400">
              <a:lnSpc>
                <a:spcPct val="90000"/>
              </a:lnSpc>
              <a:spcBef>
                <a:spcPts val="1000"/>
              </a:spcBef>
              <a:spcAft>
                <a:spcPts val="0"/>
              </a:spcAft>
              <a:buClrTx/>
              <a:buSzTx/>
              <a:buFont typeface="Arial"/>
              <a:buNone/>
              <a:defRPr sz="6600" b="1" i="0">
                <a:solidFill>
                  <a:schemeClr val="bg1"/>
                </a:solidFill>
                <a:latin typeface="Calibri"/>
                <a:cs typeface="Calibri"/>
              </a:defRPr>
            </a:lvl1pPr>
          </a:lstStyle>
          <a:p>
            <a:pPr marL="0" marR="0" lvl="0" indent="0" algn="l" defTabSz="914400">
              <a:lnSpc>
                <a:spcPct val="90000"/>
              </a:lnSpc>
              <a:spcBef>
                <a:spcPts val="1000"/>
              </a:spcBef>
              <a:spcAft>
                <a:spcPts val="0"/>
              </a:spcAft>
              <a:buClrTx/>
              <a:buSzTx/>
              <a:buFont typeface="Arial"/>
              <a:buNone/>
              <a:defRPr/>
            </a:pPr>
            <a:r>
              <a:rPr lang="de-DE"/>
              <a:t>Thank You.</a:t>
            </a:r>
            <a:endParaRPr/>
          </a:p>
        </p:txBody>
      </p:sp>
      <p:sp>
        <p:nvSpPr>
          <p:cNvPr id="12" name="Fußzeilenplatzhalter 11"/>
          <p:cNvSpPr>
            <a:spLocks noGrp="1"/>
          </p:cNvSpPr>
          <p:nvPr>
            <p:ph type="ftr" sz="quarter" idx="12"/>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
        <p:nvSpPr>
          <p:cNvPr id="14" name="Textfeld 13"/>
          <p:cNvSpPr txBox="1"/>
          <p:nvPr userDrawn="1"/>
        </p:nvSpPr>
        <p:spPr bwMode="auto">
          <a:xfrm>
            <a:off x="806345" y="4170685"/>
            <a:ext cx="3923699" cy="1077218"/>
          </a:xfrm>
          <a:prstGeom prst="rect">
            <a:avLst/>
          </a:prstGeom>
          <a:noFill/>
        </p:spPr>
        <p:txBody>
          <a:bodyPr wrap="square" rtlCol="0">
            <a:spAutoFit/>
          </a:bodyPr>
          <a:lstStyle/>
          <a:p>
            <a:pPr>
              <a:lnSpc>
                <a:spcPct val="100000"/>
              </a:lnSpc>
              <a:defRPr/>
            </a:pPr>
            <a:r>
              <a:rPr lang="de-DE" sz="1600">
                <a:solidFill>
                  <a:schemeClr val="bg1"/>
                </a:solidFill>
                <a:latin typeface="Calibri Light"/>
                <a:cs typeface="Calibri"/>
              </a:rPr>
              <a:t>Fraunhofer Heinrich-Hertz-Institut, HHI</a:t>
            </a:r>
            <a:br>
              <a:rPr lang="de-DE" sz="1600">
                <a:solidFill>
                  <a:schemeClr val="bg1"/>
                </a:solidFill>
                <a:latin typeface="Calibri Light"/>
              </a:rPr>
            </a:br>
            <a:r>
              <a:rPr lang="de-DE" sz="1600" b="0">
                <a:solidFill>
                  <a:schemeClr val="bg1"/>
                </a:solidFill>
                <a:latin typeface="Calibri Light"/>
                <a:cs typeface="Calibri"/>
              </a:rPr>
              <a:t>Prof. Dr.-Ing. Slawomir Stanczak</a:t>
            </a:r>
            <a:br>
              <a:rPr lang="de-DE" sz="1600" b="0">
                <a:solidFill>
                  <a:schemeClr val="bg1"/>
                </a:solidFill>
                <a:latin typeface="Calibri Light"/>
              </a:rPr>
            </a:br>
            <a:r>
              <a:rPr lang="de-DE" sz="1600" b="0">
                <a:solidFill>
                  <a:schemeClr val="bg1"/>
                </a:solidFill>
                <a:latin typeface="Calibri Light"/>
                <a:cs typeface="Calibri"/>
              </a:rPr>
              <a:t>Einsteinufer 37, 10587 Berlin</a:t>
            </a:r>
            <a:br>
              <a:rPr lang="de-DE" sz="1600" b="0">
                <a:solidFill>
                  <a:schemeClr val="bg1"/>
                </a:solidFill>
                <a:latin typeface="Calibri Light"/>
              </a:rPr>
            </a:br>
            <a:r>
              <a:rPr lang="de-DE" sz="1600" b="0">
                <a:solidFill>
                  <a:schemeClr val="bg1"/>
                </a:solidFill>
                <a:latin typeface="Calibri Light"/>
                <a:cs typeface="Calibri"/>
              </a:rPr>
              <a:t>E-Mail: info@6g-ric.de</a:t>
            </a:r>
            <a:endParaRPr/>
          </a:p>
        </p:txBody>
      </p:sp>
      <p:sp>
        <p:nvSpPr>
          <p:cNvPr id="16" name="Sechseck 5"/>
          <p:cNvSpPr/>
          <p:nvPr userDrawn="1"/>
        </p:nvSpPr>
        <p:spPr bwMode="auto">
          <a:xfrm rot="4373047">
            <a:off x="6369168" y="-1632081"/>
            <a:ext cx="4593334" cy="4118346"/>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Sechseck 5"/>
          <p:cNvSpPr/>
          <p:nvPr userDrawn="1"/>
        </p:nvSpPr>
        <p:spPr bwMode="auto">
          <a:xfrm rot="20220981">
            <a:off x="11001928" y="2902098"/>
            <a:ext cx="2245630" cy="2013414"/>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4"/>
        <p:cNvGrpSpPr/>
        <p:nvPr/>
      </p:nvGrpSpPr>
      <p:grpSpPr>
        <a:xfrm>
          <a:off x="0" y="0"/>
          <a:ext cx="0" cy="0"/>
          <a:chOff x="0" y="0"/>
          <a:chExt cx="0" cy="0"/>
        </a:xfrm>
      </p:grpSpPr>
      <p:sp>
        <p:nvSpPr>
          <p:cNvPr id="55" name="Google Shape;55;g60b035751a_17_45"/>
          <p:cNvSpPr txBox="1">
            <a:spLocks noGrp="1"/>
          </p:cNvSpPr>
          <p:nvPr>
            <p:ph type="title"/>
          </p:nvPr>
        </p:nvSpPr>
        <p:spPr>
          <a:xfrm>
            <a:off x="609600" y="274639"/>
            <a:ext cx="10972800" cy="1143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g60b035751a_17_45"/>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600"/>
              </a:spcBef>
              <a:spcAft>
                <a:spcPts val="0"/>
              </a:spcAft>
              <a:buClr>
                <a:schemeClr val="dk1"/>
              </a:buClr>
              <a:buSzPts val="1800"/>
              <a:buChar char="○"/>
              <a:defRPr/>
            </a:lvl2pPr>
            <a:lvl3pPr marL="1371600" lvl="2" indent="-342900" algn="l" rtl="0">
              <a:spcBef>
                <a:spcPts val="1600"/>
              </a:spcBef>
              <a:spcAft>
                <a:spcPts val="0"/>
              </a:spcAft>
              <a:buClr>
                <a:schemeClr val="dk1"/>
              </a:buClr>
              <a:buSzPts val="1800"/>
              <a:buChar char="■"/>
              <a:defRPr/>
            </a:lvl3pPr>
            <a:lvl4pPr marL="1828800" lvl="3" indent="-342900" algn="l" rtl="0">
              <a:spcBef>
                <a:spcPts val="1600"/>
              </a:spcBef>
              <a:spcAft>
                <a:spcPts val="0"/>
              </a:spcAft>
              <a:buClr>
                <a:schemeClr val="dk1"/>
              </a:buClr>
              <a:buSzPts val="1800"/>
              <a:buChar char="●"/>
              <a:defRPr/>
            </a:lvl4pPr>
            <a:lvl5pPr marL="2286000" lvl="4" indent="-342900" algn="l" rtl="0">
              <a:spcBef>
                <a:spcPts val="1600"/>
              </a:spcBef>
              <a:spcAft>
                <a:spcPts val="0"/>
              </a:spcAft>
              <a:buClr>
                <a:schemeClr val="dk1"/>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7" name="Google Shape;57;g60b035751a_17_45"/>
          <p:cNvSpPr txBox="1">
            <a:spLocks noGrp="1"/>
          </p:cNvSpPr>
          <p:nvPr>
            <p:ph type="dt" idx="10"/>
          </p:nvPr>
        </p:nvSpPr>
        <p:spPr>
          <a:xfrm>
            <a:off x="609600" y="6356352"/>
            <a:ext cx="2844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g60b035751a_17_45"/>
          <p:cNvSpPr txBox="1">
            <a:spLocks noGrp="1"/>
          </p:cNvSpPr>
          <p:nvPr>
            <p:ph type="ftr" idx="11"/>
          </p:nvPr>
        </p:nvSpPr>
        <p:spPr>
          <a:xfrm>
            <a:off x="4165600" y="6356352"/>
            <a:ext cx="3860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g60b035751a_17_45"/>
          <p:cNvSpPr txBox="1">
            <a:spLocks noGrp="1"/>
          </p:cNvSpPr>
          <p:nvPr>
            <p:ph type="sldNum" idx="12"/>
          </p:nvPr>
        </p:nvSpPr>
        <p:spPr>
          <a:xfrm>
            <a:off x="8737600" y="6356352"/>
            <a:ext cx="28448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1400" b="1">
                <a:solidFill>
                  <a:srgbClr val="FFFFFF"/>
                </a:solidFill>
              </a:defRPr>
            </a:lvl1pPr>
            <a:lvl2pPr marL="0" lvl="1" indent="0" algn="ctr" rtl="0">
              <a:spcBef>
                <a:spcPts val="0"/>
              </a:spcBef>
              <a:buNone/>
              <a:defRPr sz="1400" b="1">
                <a:solidFill>
                  <a:srgbClr val="FFFFFF"/>
                </a:solidFill>
              </a:defRPr>
            </a:lvl2pPr>
            <a:lvl3pPr marL="0" lvl="2" indent="0" algn="ctr" rtl="0">
              <a:spcBef>
                <a:spcPts val="0"/>
              </a:spcBef>
              <a:buNone/>
              <a:defRPr sz="1400" b="1">
                <a:solidFill>
                  <a:srgbClr val="FFFFFF"/>
                </a:solidFill>
              </a:defRPr>
            </a:lvl3pPr>
            <a:lvl4pPr marL="0" lvl="3" indent="0" algn="ctr" rtl="0">
              <a:spcBef>
                <a:spcPts val="0"/>
              </a:spcBef>
              <a:buNone/>
              <a:defRPr sz="1400" b="1">
                <a:solidFill>
                  <a:srgbClr val="FFFFFF"/>
                </a:solidFill>
              </a:defRPr>
            </a:lvl4pPr>
            <a:lvl5pPr marL="0" lvl="4" indent="0" algn="ctr" rtl="0">
              <a:spcBef>
                <a:spcPts val="0"/>
              </a:spcBef>
              <a:buNone/>
              <a:defRPr sz="1400" b="1">
                <a:solidFill>
                  <a:srgbClr val="FFFFFF"/>
                </a:solidFill>
              </a:defRPr>
            </a:lvl5pPr>
            <a:lvl6pPr marL="0" lvl="5" indent="0" algn="ctr" rtl="0">
              <a:spcBef>
                <a:spcPts val="0"/>
              </a:spcBef>
              <a:buNone/>
              <a:defRPr sz="1400" b="1">
                <a:solidFill>
                  <a:srgbClr val="FFFFFF"/>
                </a:solidFill>
              </a:defRPr>
            </a:lvl6pPr>
            <a:lvl7pPr marL="0" lvl="6" indent="0" algn="ctr" rtl="0">
              <a:spcBef>
                <a:spcPts val="0"/>
              </a:spcBef>
              <a:buNone/>
              <a:defRPr sz="1400" b="1">
                <a:solidFill>
                  <a:srgbClr val="FFFFFF"/>
                </a:solidFill>
              </a:defRPr>
            </a:lvl7pPr>
            <a:lvl8pPr marL="0" lvl="7" indent="0" algn="ctr" rtl="0">
              <a:spcBef>
                <a:spcPts val="0"/>
              </a:spcBef>
              <a:buNone/>
              <a:defRPr sz="1400" b="1">
                <a:solidFill>
                  <a:srgbClr val="FFFFFF"/>
                </a:solidFill>
              </a:defRPr>
            </a:lvl8pPr>
            <a:lvl9pPr marL="0" lvl="8" indent="0" algn="ctr" rtl="0">
              <a:spcBef>
                <a:spcPts val="0"/>
              </a:spcBef>
              <a:buNone/>
              <a:defRPr sz="1400" b="1">
                <a:solidFill>
                  <a:srgbClr val="FFFFFF"/>
                </a:solidFill>
              </a:defRPr>
            </a:lvl9pPr>
          </a:lstStyle>
          <a:p>
            <a:fld id="{00000000-1234-1234-1234-123412341234}" type="slidenum">
              <a:rPr lang="de-DE" smtClean="0"/>
              <a:pPr/>
              <a:t>‹#›</a:t>
            </a:fld>
            <a:endParaRPr lang="de-DE"/>
          </a:p>
        </p:txBody>
      </p:sp>
    </p:spTree>
    <p:extLst>
      <p:ext uri="{BB962C8B-B14F-4D97-AF65-F5344CB8AC3E}">
        <p14:creationId xmlns:p14="http://schemas.microsoft.com/office/powerpoint/2010/main" val="145998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folie_ohne Nummerierung">
    <p:bg>
      <p:bgPr>
        <a:solidFill>
          <a:schemeClr val="bg1"/>
        </a:solidFill>
        <a:effectLst/>
      </p:bgPr>
    </p:bg>
    <p:spTree>
      <p:nvGrpSpPr>
        <p:cNvPr id="1" name=""/>
        <p:cNvGrpSpPr/>
        <p:nvPr/>
      </p:nvGrpSpPr>
      <p:grpSpPr bwMode="auto">
        <a:xfrm>
          <a:off x="0" y="0"/>
          <a:ext cx="0" cy="0"/>
          <a:chOff x="0" y="0"/>
          <a:chExt cx="0" cy="0"/>
        </a:xfrm>
      </p:grpSpPr>
      <p:sp>
        <p:nvSpPr>
          <p:cNvPr id="7" name="Rechteck 6"/>
          <p:cNvSpPr/>
          <p:nvPr userDrawn="1"/>
        </p:nvSpPr>
        <p:spPr bwMode="auto">
          <a:xfrm>
            <a:off x="0" y="-1"/>
            <a:ext cx="12192000" cy="5932967"/>
          </a:xfrm>
          <a:prstGeom prst="rect">
            <a:avLst/>
          </a:prstGeom>
          <a:solidFill>
            <a:srgbClr val="2581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5" name="Grafik 4"/>
          <p:cNvPicPr>
            <a:picLocks noChangeAspect="1"/>
          </p:cNvPicPr>
          <p:nvPr userDrawn="1"/>
        </p:nvPicPr>
        <p:blipFill>
          <a:blip r:embed="rId2">
            <a:alphaModFix amt="50000"/>
          </a:blip>
          <a:srcRect b="13304"/>
          <a:stretch/>
        </p:blipFill>
        <p:spPr bwMode="auto">
          <a:xfrm>
            <a:off x="-13836" y="-12607"/>
            <a:ext cx="12192000" cy="5945573"/>
          </a:xfrm>
          <a:prstGeom prst="rect">
            <a:avLst/>
          </a:prstGeom>
        </p:spPr>
      </p:pic>
      <p:sp>
        <p:nvSpPr>
          <p:cNvPr id="11" name="Textplatzhalter 10"/>
          <p:cNvSpPr>
            <a:spLocks noGrp="1"/>
          </p:cNvSpPr>
          <p:nvPr>
            <p:ph type="body" sz="quarter" idx="11" hasCustomPrompt="1"/>
          </p:nvPr>
        </p:nvSpPr>
        <p:spPr bwMode="auto">
          <a:xfrm>
            <a:off x="837111" y="4628526"/>
            <a:ext cx="10222323" cy="504523"/>
          </a:xfrm>
          <a:prstGeom prst="rect">
            <a:avLst/>
          </a:prstGeom>
        </p:spPr>
        <p:txBody>
          <a:bodyPr/>
          <a:lstStyle>
            <a:lvl1pPr marL="0" marR="0" indent="0" algn="l" defTabSz="914400">
              <a:lnSpc>
                <a:spcPct val="90000"/>
              </a:lnSpc>
              <a:spcBef>
                <a:spcPts val="1000"/>
              </a:spcBef>
              <a:spcAft>
                <a:spcPts val="0"/>
              </a:spcAft>
              <a:buClrTx/>
              <a:buSzTx/>
              <a:buFont typeface="Arial"/>
              <a:buNone/>
              <a:defRPr sz="2400">
                <a:solidFill>
                  <a:schemeClr val="bg1"/>
                </a:solidFill>
                <a:latin typeface="Calibri"/>
                <a:cs typeface="Calibri"/>
              </a:defRPr>
            </a:lvl1pPr>
          </a:lstStyle>
          <a:p>
            <a:pPr marL="0" marR="0" lvl="0" indent="0" algn="l" defTabSz="914400">
              <a:lnSpc>
                <a:spcPct val="90000"/>
              </a:lnSpc>
              <a:spcBef>
                <a:spcPts val="1000"/>
              </a:spcBef>
              <a:spcAft>
                <a:spcPts val="0"/>
              </a:spcAft>
              <a:buClrTx/>
              <a:buSzTx/>
              <a:buFont typeface="Arial"/>
              <a:buNone/>
              <a:defRPr/>
            </a:pPr>
            <a:r>
              <a:rPr lang="de-DE"/>
              <a:t>Robert Schober, Institution</a:t>
            </a:r>
            <a:endParaRPr/>
          </a:p>
        </p:txBody>
      </p:sp>
      <p:pic>
        <p:nvPicPr>
          <p:cNvPr id="10" name="Grafik 9"/>
          <p:cNvPicPr>
            <a:picLocks noChangeAspect="1"/>
          </p:cNvPicPr>
          <p:nvPr userDrawn="1"/>
        </p:nvPicPr>
        <p:blipFill>
          <a:blip r:embed="rId3"/>
          <a:stretch/>
        </p:blipFill>
        <p:spPr bwMode="auto">
          <a:xfrm>
            <a:off x="882268" y="551743"/>
            <a:ext cx="1996399" cy="1122975"/>
          </a:xfrm>
          <a:prstGeom prst="rect">
            <a:avLst/>
          </a:prstGeom>
        </p:spPr>
      </p:pic>
      <p:sp>
        <p:nvSpPr>
          <p:cNvPr id="12" name="Fußzeilenplatzhalter 11"/>
          <p:cNvSpPr>
            <a:spLocks noGrp="1"/>
          </p:cNvSpPr>
          <p:nvPr>
            <p:ph type="ftr" sz="quarter" idx="12"/>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
        <p:nvSpPr>
          <p:cNvPr id="8" name="Textplatzhalter 10"/>
          <p:cNvSpPr>
            <a:spLocks noGrp="1"/>
          </p:cNvSpPr>
          <p:nvPr>
            <p:ph type="body" sz="quarter" idx="13" hasCustomPrompt="1"/>
          </p:nvPr>
        </p:nvSpPr>
        <p:spPr bwMode="auto">
          <a:xfrm>
            <a:off x="834963" y="3608948"/>
            <a:ext cx="10222323" cy="504523"/>
          </a:xfrm>
          <a:prstGeom prst="rect">
            <a:avLst/>
          </a:prstGeom>
        </p:spPr>
        <p:txBody>
          <a:bodyPr/>
          <a:lstStyle>
            <a:lvl1pPr marL="0" marR="0" indent="0" algn="l" defTabSz="914400">
              <a:lnSpc>
                <a:spcPct val="90000"/>
              </a:lnSpc>
              <a:spcBef>
                <a:spcPts val="1000"/>
              </a:spcBef>
              <a:spcAft>
                <a:spcPts val="0"/>
              </a:spcAft>
              <a:buClrTx/>
              <a:buSzTx/>
              <a:buFont typeface="Arial"/>
              <a:buNone/>
              <a:defRPr sz="2400">
                <a:solidFill>
                  <a:schemeClr val="bg1"/>
                </a:solidFill>
                <a:latin typeface="Calibri"/>
                <a:cs typeface="Calibri"/>
              </a:defRPr>
            </a:lvl1pPr>
          </a:lstStyle>
          <a:p>
            <a:pPr marL="0" marR="0" lvl="0" indent="0" algn="l" defTabSz="914400">
              <a:lnSpc>
                <a:spcPct val="90000"/>
              </a:lnSpc>
              <a:spcBef>
                <a:spcPts val="1000"/>
              </a:spcBef>
              <a:spcAft>
                <a:spcPts val="0"/>
              </a:spcAft>
              <a:buClrTx/>
              <a:buSzTx/>
              <a:buFont typeface="Arial"/>
              <a:buNone/>
              <a:defRPr/>
            </a:pPr>
            <a:r>
              <a:rPr lang="en-US" dirty="0"/>
              <a:t>RIS-Assisted 6G </a:t>
            </a:r>
            <a:r>
              <a:rPr lang="en-US" dirty="0" err="1"/>
              <a:t>Networks:Challenges</a:t>
            </a:r>
            <a:r>
              <a:rPr lang="en-US" dirty="0"/>
              <a:t> and Tradeoffs in Control Standardization</a:t>
            </a:r>
            <a:r>
              <a:rPr lang="de-DE" dirty="0"/>
              <a:t> </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OPICS">
    <p:spTree>
      <p:nvGrpSpPr>
        <p:cNvPr id="1" name=""/>
        <p:cNvGrpSpPr/>
        <p:nvPr/>
      </p:nvGrpSpPr>
      <p:grpSpPr bwMode="auto">
        <a:xfrm>
          <a:off x="0" y="0"/>
          <a:ext cx="0" cy="0"/>
          <a:chOff x="0" y="0"/>
          <a:chExt cx="0" cy="0"/>
        </a:xfrm>
      </p:grpSpPr>
      <p:sp>
        <p:nvSpPr>
          <p:cNvPr id="7" name="Rechteck 6"/>
          <p:cNvSpPr/>
          <p:nvPr userDrawn="1"/>
        </p:nvSpPr>
        <p:spPr bwMode="auto">
          <a:xfrm>
            <a:off x="8128000" y="0"/>
            <a:ext cx="406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Rechteck 8"/>
          <p:cNvSpPr/>
          <p:nvPr userDrawn="1"/>
        </p:nvSpPr>
        <p:spPr bwMode="auto">
          <a:xfrm>
            <a:off x="0" y="0"/>
            <a:ext cx="4064000" cy="6858000"/>
          </a:xfrm>
          <a:prstGeom prst="rect">
            <a:avLst/>
          </a:prstGeom>
          <a:solidFill>
            <a:srgbClr val="258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2" name="Grafik 1"/>
          <p:cNvPicPr>
            <a:picLocks noChangeAspect="1"/>
          </p:cNvPicPr>
          <p:nvPr userDrawn="1"/>
        </p:nvPicPr>
        <p:blipFill>
          <a:blip r:embed="rId2">
            <a:alphaModFix/>
          </a:blip>
          <a:stretch/>
        </p:blipFill>
        <p:spPr bwMode="auto">
          <a:xfrm>
            <a:off x="-1854599" y="-1250464"/>
            <a:ext cx="8192337" cy="9358926"/>
          </a:xfrm>
          <a:prstGeom prst="rect">
            <a:avLst/>
          </a:prstGeom>
        </p:spPr>
      </p:pic>
      <p:sp>
        <p:nvSpPr>
          <p:cNvPr id="6" name="Rechteck 5"/>
          <p:cNvSpPr/>
          <p:nvPr userDrawn="1"/>
        </p:nvSpPr>
        <p:spPr bwMode="auto">
          <a:xfrm>
            <a:off x="4064000" y="0"/>
            <a:ext cx="4064000" cy="6858000"/>
          </a:xfrm>
          <a:prstGeom prst="rect">
            <a:avLst/>
          </a:prstGeom>
          <a:solidFill>
            <a:srgbClr val="258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Textplatzhalter 11"/>
          <p:cNvSpPr>
            <a:spLocks noGrp="1"/>
          </p:cNvSpPr>
          <p:nvPr>
            <p:ph type="body" sz="quarter" idx="12" hasCustomPrompt="1"/>
          </p:nvPr>
        </p:nvSpPr>
        <p:spPr bwMode="auto">
          <a:xfrm>
            <a:off x="4346226" y="510934"/>
            <a:ext cx="3275311" cy="1474787"/>
          </a:xfrm>
          <a:prstGeom prst="rect">
            <a:avLst/>
          </a:prstGeom>
        </p:spPr>
        <p:txBody>
          <a:bodyPr/>
          <a:lstStyle>
            <a:lvl1pPr marL="0" indent="0">
              <a:lnSpc>
                <a:spcPts val="4860"/>
              </a:lnSpc>
              <a:buFontTx/>
              <a:buNone/>
              <a:defRPr sz="4800" b="1" i="0">
                <a:solidFill>
                  <a:schemeClr val="bg1"/>
                </a:solidFill>
                <a:latin typeface="Calibri"/>
                <a:cs typeface="Calibri"/>
              </a:defRPr>
            </a:lvl1pPr>
            <a:lvl2pPr marL="457200" indent="0">
              <a:buFontTx/>
              <a:buNone/>
              <a:defRPr sz="4400" b="1" i="0">
                <a:solidFill>
                  <a:schemeClr val="bg1"/>
                </a:solidFill>
                <a:latin typeface="Calibri"/>
                <a:cs typeface="Calibri"/>
              </a:defRPr>
            </a:lvl2pPr>
            <a:lvl3pPr marL="914400" indent="0">
              <a:buFontTx/>
              <a:buNone/>
              <a:defRPr sz="4400" b="1" i="0">
                <a:solidFill>
                  <a:schemeClr val="bg1"/>
                </a:solidFill>
                <a:latin typeface="Calibri"/>
                <a:cs typeface="Calibri"/>
              </a:defRPr>
            </a:lvl3pPr>
            <a:lvl4pPr marL="1371600" indent="0">
              <a:buFontTx/>
              <a:buNone/>
              <a:defRPr sz="4400" b="1" i="0">
                <a:solidFill>
                  <a:schemeClr val="bg1"/>
                </a:solidFill>
                <a:latin typeface="Calibri"/>
                <a:cs typeface="Calibri"/>
              </a:defRPr>
            </a:lvl4pPr>
            <a:lvl5pPr marL="1828800" indent="0">
              <a:buFontTx/>
              <a:buNone/>
              <a:defRPr sz="4400" b="1" i="0">
                <a:solidFill>
                  <a:schemeClr val="bg1"/>
                </a:solidFill>
                <a:latin typeface="Calibri"/>
                <a:cs typeface="Calibri"/>
              </a:defRPr>
            </a:lvl5pPr>
          </a:lstStyle>
          <a:p>
            <a:pPr lvl="0">
              <a:defRPr/>
            </a:pPr>
            <a:r>
              <a:rPr lang="de-DE"/>
              <a:t>Lorem</a:t>
            </a:r>
          </a:p>
          <a:p>
            <a:pPr lvl="0">
              <a:defRPr/>
            </a:pPr>
            <a:r>
              <a:rPr lang="de-DE"/>
              <a:t>Ipsum?</a:t>
            </a:r>
            <a:endParaRPr/>
          </a:p>
        </p:txBody>
      </p:sp>
      <p:sp>
        <p:nvSpPr>
          <p:cNvPr id="15" name="Textplatzhalter 14"/>
          <p:cNvSpPr>
            <a:spLocks noGrp="1"/>
          </p:cNvSpPr>
          <p:nvPr>
            <p:ph type="body" sz="quarter" idx="13" hasCustomPrompt="1"/>
          </p:nvPr>
        </p:nvSpPr>
        <p:spPr bwMode="auto">
          <a:xfrm>
            <a:off x="4346226" y="2130384"/>
            <a:ext cx="3275311" cy="4128934"/>
          </a:xfrm>
          <a:prstGeom prst="rect">
            <a:avLst/>
          </a:prstGeom>
        </p:spPr>
        <p:txBody>
          <a:bodyPr/>
          <a:lstStyle>
            <a:lvl1pPr marL="0" indent="0">
              <a:lnSpc>
                <a:spcPts val="2360"/>
              </a:lnSpc>
              <a:buFontTx/>
              <a:buNone/>
              <a:defRPr sz="1800" b="0" i="0">
                <a:solidFill>
                  <a:schemeClr val="bg1"/>
                </a:solidFill>
                <a:latin typeface="Calibri"/>
                <a:cs typeface="Calibri"/>
              </a:defRPr>
            </a:lvl1pPr>
            <a:lvl2pPr marL="457200" indent="0">
              <a:buFontTx/>
              <a:buNone/>
              <a:defRPr sz="1800" b="0" i="0">
                <a:solidFill>
                  <a:schemeClr val="bg1"/>
                </a:solidFill>
                <a:latin typeface="Calibri"/>
                <a:cs typeface="Calibri"/>
              </a:defRPr>
            </a:lvl2pPr>
            <a:lvl3pPr marL="914400" indent="0">
              <a:buFontTx/>
              <a:buNone/>
              <a:defRPr sz="1800" b="0" i="0">
                <a:solidFill>
                  <a:schemeClr val="bg1"/>
                </a:solidFill>
                <a:latin typeface="Calibri"/>
                <a:cs typeface="Calibri"/>
              </a:defRPr>
            </a:lvl3pPr>
            <a:lvl4pPr marL="1371600" indent="0">
              <a:buFontTx/>
              <a:buNone/>
              <a:defRPr sz="1800" b="0" i="0">
                <a:solidFill>
                  <a:schemeClr val="bg1"/>
                </a:solidFill>
                <a:latin typeface="Calibri"/>
                <a:cs typeface="Calibri"/>
              </a:defRPr>
            </a:lvl4pPr>
            <a:lvl5pPr marL="1828800" indent="0">
              <a:buFontTx/>
              <a:buNone/>
              <a:defRPr sz="1800" b="0" i="0">
                <a:solidFill>
                  <a:schemeClr val="bg1"/>
                </a:solidFill>
                <a:latin typeface="Calibri"/>
                <a:cs typeface="Calibri"/>
              </a:defRPr>
            </a:lvl5pPr>
          </a:lstStyle>
          <a:p>
            <a:pPr lvl="0">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a:t>
            </a:r>
            <a:endParaRPr/>
          </a:p>
        </p:txBody>
      </p:sp>
      <p:sp>
        <p:nvSpPr>
          <p:cNvPr id="16" name="Textplatzhalter 11"/>
          <p:cNvSpPr>
            <a:spLocks noGrp="1"/>
          </p:cNvSpPr>
          <p:nvPr>
            <p:ph type="body" sz="quarter" idx="14" hasCustomPrompt="1"/>
          </p:nvPr>
        </p:nvSpPr>
        <p:spPr bwMode="auto">
          <a:xfrm>
            <a:off x="8410226" y="510934"/>
            <a:ext cx="3359785" cy="1474787"/>
          </a:xfrm>
          <a:prstGeom prst="rect">
            <a:avLst/>
          </a:prstGeom>
        </p:spPr>
        <p:txBody>
          <a:bodyPr/>
          <a:lstStyle>
            <a:lvl1pPr marL="0" indent="0">
              <a:lnSpc>
                <a:spcPts val="4860"/>
              </a:lnSpc>
              <a:buFontTx/>
              <a:buNone/>
              <a:defRPr sz="4800" b="1" i="0">
                <a:solidFill>
                  <a:schemeClr val="tx1"/>
                </a:solidFill>
                <a:latin typeface="Calibri"/>
                <a:cs typeface="Calibri"/>
              </a:defRPr>
            </a:lvl1pPr>
            <a:lvl2pPr marL="457200" indent="0">
              <a:buFontTx/>
              <a:buNone/>
              <a:defRPr sz="4400" b="1" i="0">
                <a:solidFill>
                  <a:schemeClr val="bg1"/>
                </a:solidFill>
                <a:latin typeface="Calibri"/>
                <a:cs typeface="Calibri"/>
              </a:defRPr>
            </a:lvl2pPr>
            <a:lvl3pPr marL="914400" indent="0">
              <a:buFontTx/>
              <a:buNone/>
              <a:defRPr sz="4400" b="1" i="0">
                <a:solidFill>
                  <a:schemeClr val="bg1"/>
                </a:solidFill>
                <a:latin typeface="Calibri"/>
                <a:cs typeface="Calibri"/>
              </a:defRPr>
            </a:lvl3pPr>
            <a:lvl4pPr marL="1371600" indent="0">
              <a:buFontTx/>
              <a:buNone/>
              <a:defRPr sz="4400" b="1" i="0">
                <a:solidFill>
                  <a:schemeClr val="bg1"/>
                </a:solidFill>
                <a:latin typeface="Calibri"/>
                <a:cs typeface="Calibri"/>
              </a:defRPr>
            </a:lvl4pPr>
            <a:lvl5pPr marL="1828800" indent="0">
              <a:buFontTx/>
              <a:buNone/>
              <a:defRPr sz="4400" b="1" i="0">
                <a:solidFill>
                  <a:schemeClr val="bg1"/>
                </a:solidFill>
                <a:latin typeface="Calibri"/>
                <a:cs typeface="Calibri"/>
              </a:defRPr>
            </a:lvl5pPr>
          </a:lstStyle>
          <a:p>
            <a:pPr lvl="0">
              <a:defRPr/>
            </a:pPr>
            <a:r>
              <a:rPr lang="de-DE"/>
              <a:t>Lorem</a:t>
            </a:r>
          </a:p>
          <a:p>
            <a:pPr lvl="0">
              <a:defRPr/>
            </a:pPr>
            <a:r>
              <a:rPr lang="de-DE"/>
              <a:t>Ipsum?</a:t>
            </a:r>
            <a:endParaRPr/>
          </a:p>
        </p:txBody>
      </p:sp>
      <p:sp>
        <p:nvSpPr>
          <p:cNvPr id="19" name="Textplatzhalter 18"/>
          <p:cNvSpPr>
            <a:spLocks noGrp="1"/>
          </p:cNvSpPr>
          <p:nvPr>
            <p:ph type="body" sz="quarter" idx="15" hasCustomPrompt="1"/>
          </p:nvPr>
        </p:nvSpPr>
        <p:spPr bwMode="auto">
          <a:xfrm>
            <a:off x="8410735" y="2251253"/>
            <a:ext cx="3359785" cy="3657600"/>
          </a:xfrm>
          <a:prstGeom prst="rect">
            <a:avLst/>
          </a:prstGeom>
        </p:spPr>
        <p:txBody>
          <a:bodyPr/>
          <a:lstStyle>
            <a:lvl1pPr marL="228600" indent="-228600">
              <a:buClr>
                <a:srgbClr val="2581C4"/>
              </a:buClr>
              <a:buFont typeface="Courier New"/>
              <a:buChar char="o"/>
              <a:defRPr sz="1800" b="0" i="0">
                <a:latin typeface="Calibri Light"/>
                <a:cs typeface="Calibri Light"/>
              </a:defRPr>
            </a:lvl1pPr>
            <a:lvl2pPr marL="685800" indent="-228600">
              <a:buClr>
                <a:srgbClr val="2581C4"/>
              </a:buClr>
              <a:buFont typeface="Courier New"/>
              <a:buChar char="o"/>
              <a:defRPr sz="1800" b="0" i="0">
                <a:latin typeface="Calibri Light"/>
                <a:cs typeface="Calibri Light"/>
              </a:defRPr>
            </a:lvl2pPr>
            <a:lvl3pPr marL="1143000" indent="-228600">
              <a:buClr>
                <a:srgbClr val="2581C4"/>
              </a:buClr>
              <a:buFont typeface="Courier New"/>
              <a:buChar char="o"/>
              <a:defRPr sz="1800" b="0" i="0">
                <a:latin typeface="Calibri Light"/>
                <a:cs typeface="Calibri Light"/>
              </a:defRPr>
            </a:lvl3pPr>
            <a:lvl4pPr marL="1600200" indent="-228600">
              <a:buClr>
                <a:srgbClr val="2581C4"/>
              </a:buClr>
              <a:buFont typeface="Courier New"/>
              <a:buChar char="o"/>
              <a:defRPr sz="1800" b="0" i="0">
                <a:latin typeface="Calibri Light"/>
                <a:cs typeface="Calibri Light"/>
              </a:defRPr>
            </a:lvl4pPr>
            <a:lvl5pPr marL="2057400" indent="-228600">
              <a:buClr>
                <a:srgbClr val="2581C4"/>
              </a:buClr>
              <a:buFont typeface="Courier New"/>
              <a:buChar char="o"/>
              <a:defRPr sz="1800" b="0" i="0">
                <a:latin typeface="Calibri Light"/>
                <a:cs typeface="Calibri Light"/>
              </a:defRPr>
            </a:lvl5pPr>
          </a:lstStyle>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OPICS alt">
    <p:bg>
      <p:bgPr>
        <a:solidFill>
          <a:schemeClr val="bg1">
            <a:alpha val="50000"/>
          </a:schemeClr>
        </a:solidFill>
        <a:effectLst/>
      </p:bgPr>
    </p:bg>
    <p:spTree>
      <p:nvGrpSpPr>
        <p:cNvPr id="1" name=""/>
        <p:cNvGrpSpPr/>
        <p:nvPr/>
      </p:nvGrpSpPr>
      <p:grpSpPr bwMode="auto">
        <a:xfrm>
          <a:off x="0" y="0"/>
          <a:ext cx="0" cy="0"/>
          <a:chOff x="0" y="0"/>
          <a:chExt cx="0" cy="0"/>
        </a:xfrm>
      </p:grpSpPr>
      <p:sp>
        <p:nvSpPr>
          <p:cNvPr id="5" name="Rechteck 4"/>
          <p:cNvSpPr/>
          <p:nvPr userDrawn="1"/>
        </p:nvSpPr>
        <p:spPr bwMode="auto">
          <a:xfrm>
            <a:off x="8128000" y="0"/>
            <a:ext cx="406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Rechteck 8"/>
          <p:cNvSpPr/>
          <p:nvPr userDrawn="1"/>
        </p:nvSpPr>
        <p:spPr bwMode="auto">
          <a:xfrm>
            <a:off x="0" y="0"/>
            <a:ext cx="4064000" cy="6858000"/>
          </a:xfrm>
          <a:prstGeom prst="rect">
            <a:avLst/>
          </a:prstGeom>
          <a:solidFill>
            <a:srgbClr val="258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4" name="Grafik 3"/>
          <p:cNvPicPr>
            <a:picLocks noChangeAspect="1"/>
          </p:cNvPicPr>
          <p:nvPr userDrawn="1"/>
        </p:nvPicPr>
        <p:blipFill>
          <a:blip r:embed="rId2">
            <a:alphaModFix/>
          </a:blip>
          <a:stretch/>
        </p:blipFill>
        <p:spPr bwMode="auto">
          <a:xfrm>
            <a:off x="-1854599" y="-1250464"/>
            <a:ext cx="8192337" cy="9358926"/>
          </a:xfrm>
          <a:prstGeom prst="rect">
            <a:avLst/>
          </a:prstGeom>
        </p:spPr>
      </p:pic>
      <p:sp>
        <p:nvSpPr>
          <p:cNvPr id="6" name="Rechteck 5"/>
          <p:cNvSpPr/>
          <p:nvPr userDrawn="1"/>
        </p:nvSpPr>
        <p:spPr bwMode="auto">
          <a:xfrm>
            <a:off x="4064000" y="0"/>
            <a:ext cx="4064000" cy="6858000"/>
          </a:xfrm>
          <a:prstGeom prst="rect">
            <a:avLst/>
          </a:prstGeom>
          <a:solidFill>
            <a:srgbClr val="258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Textplatzhalter 11"/>
          <p:cNvSpPr>
            <a:spLocks noGrp="1"/>
          </p:cNvSpPr>
          <p:nvPr>
            <p:ph type="body" sz="quarter" idx="12" hasCustomPrompt="1"/>
          </p:nvPr>
        </p:nvSpPr>
        <p:spPr bwMode="auto">
          <a:xfrm>
            <a:off x="4346226" y="510934"/>
            <a:ext cx="3275311" cy="1474787"/>
          </a:xfrm>
          <a:prstGeom prst="rect">
            <a:avLst/>
          </a:prstGeom>
        </p:spPr>
        <p:txBody>
          <a:bodyPr/>
          <a:lstStyle>
            <a:lvl1pPr marL="0" indent="0">
              <a:lnSpc>
                <a:spcPts val="4860"/>
              </a:lnSpc>
              <a:buFontTx/>
              <a:buNone/>
              <a:defRPr sz="4800" b="1" i="0">
                <a:solidFill>
                  <a:schemeClr val="bg1"/>
                </a:solidFill>
                <a:latin typeface="Calibri"/>
                <a:cs typeface="Calibri"/>
              </a:defRPr>
            </a:lvl1pPr>
            <a:lvl2pPr marL="457200" indent="0">
              <a:buFontTx/>
              <a:buNone/>
              <a:defRPr sz="4400" b="1" i="0">
                <a:solidFill>
                  <a:schemeClr val="bg1"/>
                </a:solidFill>
                <a:latin typeface="Calibri"/>
                <a:cs typeface="Calibri"/>
              </a:defRPr>
            </a:lvl2pPr>
            <a:lvl3pPr marL="914400" indent="0">
              <a:buFontTx/>
              <a:buNone/>
              <a:defRPr sz="4400" b="1" i="0">
                <a:solidFill>
                  <a:schemeClr val="bg1"/>
                </a:solidFill>
                <a:latin typeface="Calibri"/>
                <a:cs typeface="Calibri"/>
              </a:defRPr>
            </a:lvl3pPr>
            <a:lvl4pPr marL="1371600" indent="0">
              <a:buFontTx/>
              <a:buNone/>
              <a:defRPr sz="4400" b="1" i="0">
                <a:solidFill>
                  <a:schemeClr val="bg1"/>
                </a:solidFill>
                <a:latin typeface="Calibri"/>
                <a:cs typeface="Calibri"/>
              </a:defRPr>
            </a:lvl4pPr>
            <a:lvl5pPr marL="1828800" indent="0">
              <a:buFontTx/>
              <a:buNone/>
              <a:defRPr sz="4400" b="1" i="0">
                <a:solidFill>
                  <a:schemeClr val="bg1"/>
                </a:solidFill>
                <a:latin typeface="Calibri"/>
                <a:cs typeface="Calibri"/>
              </a:defRPr>
            </a:lvl5pPr>
          </a:lstStyle>
          <a:p>
            <a:pPr lvl="0">
              <a:defRPr/>
            </a:pPr>
            <a:r>
              <a:rPr lang="de-DE"/>
              <a:t>Lorem</a:t>
            </a:r>
          </a:p>
          <a:p>
            <a:pPr lvl="0">
              <a:defRPr/>
            </a:pPr>
            <a:r>
              <a:rPr lang="de-DE"/>
              <a:t>Ipsum?</a:t>
            </a:r>
            <a:endParaRPr/>
          </a:p>
        </p:txBody>
      </p:sp>
      <p:sp>
        <p:nvSpPr>
          <p:cNvPr id="16" name="Textplatzhalter 11"/>
          <p:cNvSpPr>
            <a:spLocks noGrp="1"/>
          </p:cNvSpPr>
          <p:nvPr>
            <p:ph type="body" sz="quarter" idx="14" hasCustomPrompt="1"/>
          </p:nvPr>
        </p:nvSpPr>
        <p:spPr bwMode="auto">
          <a:xfrm>
            <a:off x="8410226" y="510934"/>
            <a:ext cx="3359785" cy="1474787"/>
          </a:xfrm>
          <a:prstGeom prst="rect">
            <a:avLst/>
          </a:prstGeom>
        </p:spPr>
        <p:txBody>
          <a:bodyPr/>
          <a:lstStyle>
            <a:lvl1pPr marL="0" indent="0">
              <a:lnSpc>
                <a:spcPts val="4860"/>
              </a:lnSpc>
              <a:buFontTx/>
              <a:buNone/>
              <a:defRPr sz="4800" b="1" i="0">
                <a:solidFill>
                  <a:schemeClr val="tx1"/>
                </a:solidFill>
                <a:latin typeface="Calibri"/>
                <a:cs typeface="Calibri"/>
              </a:defRPr>
            </a:lvl1pPr>
            <a:lvl2pPr marL="457200" indent="0">
              <a:buFontTx/>
              <a:buNone/>
              <a:defRPr sz="4400" b="1" i="0">
                <a:solidFill>
                  <a:schemeClr val="bg1"/>
                </a:solidFill>
                <a:latin typeface="Calibri"/>
                <a:cs typeface="Calibri"/>
              </a:defRPr>
            </a:lvl2pPr>
            <a:lvl3pPr marL="914400" indent="0">
              <a:buFontTx/>
              <a:buNone/>
              <a:defRPr sz="4400" b="1" i="0">
                <a:solidFill>
                  <a:schemeClr val="bg1"/>
                </a:solidFill>
                <a:latin typeface="Calibri"/>
                <a:cs typeface="Calibri"/>
              </a:defRPr>
            </a:lvl3pPr>
            <a:lvl4pPr marL="1371600" indent="0">
              <a:buFontTx/>
              <a:buNone/>
              <a:defRPr sz="4400" b="1" i="0">
                <a:solidFill>
                  <a:schemeClr val="bg1"/>
                </a:solidFill>
                <a:latin typeface="Calibri"/>
                <a:cs typeface="Calibri"/>
              </a:defRPr>
            </a:lvl4pPr>
            <a:lvl5pPr marL="1828800" indent="0">
              <a:buFontTx/>
              <a:buNone/>
              <a:defRPr sz="4400" b="1" i="0">
                <a:solidFill>
                  <a:schemeClr val="bg1"/>
                </a:solidFill>
                <a:latin typeface="Calibri"/>
                <a:cs typeface="Calibri"/>
              </a:defRPr>
            </a:lvl5pPr>
          </a:lstStyle>
          <a:p>
            <a:pPr lvl="0">
              <a:defRPr/>
            </a:pPr>
            <a:r>
              <a:rPr lang="de-DE"/>
              <a:t>Lorem</a:t>
            </a:r>
          </a:p>
          <a:p>
            <a:pPr lvl="0">
              <a:defRPr/>
            </a:pPr>
            <a:r>
              <a:rPr lang="de-DE"/>
              <a:t>Ipsum?</a:t>
            </a:r>
            <a:endParaRPr/>
          </a:p>
        </p:txBody>
      </p:sp>
      <p:sp>
        <p:nvSpPr>
          <p:cNvPr id="2" name="Textplatzhalter 18"/>
          <p:cNvSpPr>
            <a:spLocks noGrp="1"/>
          </p:cNvSpPr>
          <p:nvPr>
            <p:ph type="body" sz="quarter" idx="16" hasCustomPrompt="1"/>
          </p:nvPr>
        </p:nvSpPr>
        <p:spPr bwMode="auto">
          <a:xfrm>
            <a:off x="4346735" y="2251253"/>
            <a:ext cx="3359785" cy="3657600"/>
          </a:xfrm>
          <a:prstGeom prst="rect">
            <a:avLst/>
          </a:prstGeom>
        </p:spPr>
        <p:txBody>
          <a:bodyPr/>
          <a:lstStyle>
            <a:lvl1pPr marL="285750" indent="-285750">
              <a:buClr>
                <a:schemeClr val="bg1"/>
              </a:buClr>
              <a:buFont typeface="Courier New"/>
              <a:buChar char="o"/>
              <a:defRPr sz="1800" b="0" i="0">
                <a:solidFill>
                  <a:schemeClr val="bg1"/>
                </a:solidFill>
                <a:latin typeface="Calibri Light"/>
                <a:cs typeface="Calibri Light"/>
              </a:defRPr>
            </a:lvl1pPr>
            <a:lvl2pPr marL="685800" indent="-228600">
              <a:buClr>
                <a:srgbClr val="2581C4"/>
              </a:buClr>
              <a:buFont typeface="Courier New"/>
              <a:buChar char="o"/>
              <a:defRPr sz="1800" b="0" i="0">
                <a:latin typeface="Calibri Light"/>
                <a:cs typeface="Calibri Light"/>
              </a:defRPr>
            </a:lvl2pPr>
            <a:lvl3pPr marL="1143000" indent="-228600">
              <a:buClr>
                <a:srgbClr val="2581C4"/>
              </a:buClr>
              <a:buFont typeface="Courier New"/>
              <a:buChar char="o"/>
              <a:defRPr sz="1800" b="0" i="0">
                <a:latin typeface="Calibri Light"/>
                <a:cs typeface="Calibri Light"/>
              </a:defRPr>
            </a:lvl3pPr>
            <a:lvl4pPr marL="1600200" indent="-228600">
              <a:buClr>
                <a:srgbClr val="2581C4"/>
              </a:buClr>
              <a:buFont typeface="Courier New"/>
              <a:buChar char="o"/>
              <a:defRPr sz="1800" b="0" i="0">
                <a:latin typeface="Calibri Light"/>
                <a:cs typeface="Calibri Light"/>
              </a:defRPr>
            </a:lvl4pPr>
            <a:lvl5pPr marL="2057400" indent="-228600">
              <a:buClr>
                <a:srgbClr val="2581C4"/>
              </a:buClr>
              <a:buFont typeface="Courier New"/>
              <a:buChar char="o"/>
              <a:defRPr sz="1800" b="0" i="0">
                <a:latin typeface="Calibri Light"/>
                <a:cs typeface="Calibri Light"/>
              </a:defRPr>
            </a:lvl5pPr>
          </a:lstStyle>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r>
              <a:rPr lang="de-DE"/>
              <a:t>Lorem ipsum dolor sit amet, consetetur sadipscing elitr</a:t>
            </a:r>
          </a:p>
          <a:p>
            <a:pPr lvl="0">
              <a:defRPr/>
            </a:pPr>
            <a:endParaRPr lang="de-DE"/>
          </a:p>
        </p:txBody>
      </p:sp>
      <p:sp>
        <p:nvSpPr>
          <p:cNvPr id="3" name="Textplatzhalter 14"/>
          <p:cNvSpPr>
            <a:spLocks noGrp="1"/>
          </p:cNvSpPr>
          <p:nvPr>
            <p:ph type="body" sz="quarter" idx="13" hasCustomPrompt="1"/>
          </p:nvPr>
        </p:nvSpPr>
        <p:spPr bwMode="auto">
          <a:xfrm>
            <a:off x="8383344" y="2130384"/>
            <a:ext cx="3275311" cy="4128934"/>
          </a:xfrm>
          <a:prstGeom prst="rect">
            <a:avLst/>
          </a:prstGeom>
        </p:spPr>
        <p:txBody>
          <a:bodyPr/>
          <a:lstStyle>
            <a:lvl1pPr marL="0" indent="0">
              <a:lnSpc>
                <a:spcPts val="2360"/>
              </a:lnSpc>
              <a:buFontTx/>
              <a:buNone/>
              <a:defRPr sz="1800" b="0" i="0">
                <a:solidFill>
                  <a:schemeClr val="tx1"/>
                </a:solidFill>
                <a:latin typeface="Calibri"/>
                <a:cs typeface="Calibri"/>
              </a:defRPr>
            </a:lvl1pPr>
            <a:lvl2pPr marL="457200" indent="0">
              <a:buFontTx/>
              <a:buNone/>
              <a:defRPr sz="1800" b="0" i="0">
                <a:solidFill>
                  <a:schemeClr val="bg1"/>
                </a:solidFill>
                <a:latin typeface="Calibri"/>
                <a:cs typeface="Calibri"/>
              </a:defRPr>
            </a:lvl2pPr>
            <a:lvl3pPr marL="914400" indent="0">
              <a:buFontTx/>
              <a:buNone/>
              <a:defRPr sz="1800" b="0" i="0">
                <a:solidFill>
                  <a:schemeClr val="bg1"/>
                </a:solidFill>
                <a:latin typeface="Calibri"/>
                <a:cs typeface="Calibri"/>
              </a:defRPr>
            </a:lvl3pPr>
            <a:lvl4pPr marL="1371600" indent="0">
              <a:buFontTx/>
              <a:buNone/>
              <a:defRPr sz="1800" b="0" i="0">
                <a:solidFill>
                  <a:schemeClr val="bg1"/>
                </a:solidFill>
                <a:latin typeface="Calibri"/>
                <a:cs typeface="Calibri"/>
              </a:defRPr>
            </a:lvl4pPr>
            <a:lvl5pPr marL="1828800" indent="0">
              <a:buFontTx/>
              <a:buNone/>
              <a:defRPr sz="1800" b="0" i="0">
                <a:solidFill>
                  <a:schemeClr val="bg1"/>
                </a:solidFill>
                <a:latin typeface="Calibri"/>
                <a:cs typeface="Calibri"/>
              </a:defRPr>
            </a:lvl5pPr>
          </a:lstStyle>
          <a:p>
            <a:pPr lvl="0">
              <a:defRPr/>
            </a:pPr>
            <a:r>
              <a:rPr 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1_Titelfolie_ohne Nummerierung">
    <p:bg>
      <p:bgPr>
        <a:solidFill>
          <a:schemeClr val="bg1"/>
        </a:solidFill>
        <a:effectLst/>
      </p:bgPr>
    </p:bg>
    <p:spTree>
      <p:nvGrpSpPr>
        <p:cNvPr id="1" name=""/>
        <p:cNvGrpSpPr/>
        <p:nvPr/>
      </p:nvGrpSpPr>
      <p:grpSpPr bwMode="auto">
        <a:xfrm>
          <a:off x="0" y="0"/>
          <a:ext cx="0" cy="0"/>
          <a:chOff x="0" y="0"/>
          <a:chExt cx="0" cy="0"/>
        </a:xfrm>
      </p:grpSpPr>
      <p:sp>
        <p:nvSpPr>
          <p:cNvPr id="7" name="Rechteck 6"/>
          <p:cNvSpPr/>
          <p:nvPr userDrawn="1"/>
        </p:nvSpPr>
        <p:spPr bwMode="auto">
          <a:xfrm>
            <a:off x="0" y="-1"/>
            <a:ext cx="12192000" cy="5932967"/>
          </a:xfrm>
          <a:prstGeom prst="rect">
            <a:avLst/>
          </a:prstGeom>
          <a:solidFill>
            <a:srgbClr val="2581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5" name="Grafik 4"/>
          <p:cNvPicPr>
            <a:picLocks noChangeAspect="1"/>
          </p:cNvPicPr>
          <p:nvPr userDrawn="1"/>
        </p:nvPicPr>
        <p:blipFill>
          <a:blip r:embed="rId2">
            <a:alphaModFix amt="50000"/>
          </a:blip>
          <a:srcRect b="13304"/>
          <a:stretch/>
        </p:blipFill>
        <p:spPr bwMode="auto">
          <a:xfrm>
            <a:off x="-13836" y="-12607"/>
            <a:ext cx="12192000" cy="5945573"/>
          </a:xfrm>
          <a:prstGeom prst="rect">
            <a:avLst/>
          </a:prstGeom>
        </p:spPr>
      </p:pic>
      <p:pic>
        <p:nvPicPr>
          <p:cNvPr id="4" name="Grafik 3"/>
          <p:cNvPicPr>
            <a:picLocks noChangeAspect="1"/>
          </p:cNvPicPr>
          <p:nvPr userDrawn="1"/>
        </p:nvPicPr>
        <p:blipFill>
          <a:blip r:embed="rId3"/>
          <a:stretch/>
        </p:blipFill>
        <p:spPr bwMode="auto">
          <a:xfrm>
            <a:off x="882268" y="551743"/>
            <a:ext cx="1996399" cy="1122975"/>
          </a:xfrm>
          <a:prstGeom prst="rect">
            <a:avLst/>
          </a:prstGeom>
        </p:spPr>
      </p:pic>
      <p:sp>
        <p:nvSpPr>
          <p:cNvPr id="11" name="Fußzeilenplatzhalter 10"/>
          <p:cNvSpPr>
            <a:spLocks noGrp="1"/>
          </p:cNvSpPr>
          <p:nvPr>
            <p:ph type="ftr" sz="quarter" idx="13"/>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
        <p:nvSpPr>
          <p:cNvPr id="12" name="Textplatzhalter 8"/>
          <p:cNvSpPr>
            <a:spLocks noGrp="1"/>
          </p:cNvSpPr>
          <p:nvPr>
            <p:ph type="body" sz="quarter" idx="10" hasCustomPrompt="1"/>
          </p:nvPr>
        </p:nvSpPr>
        <p:spPr bwMode="auto">
          <a:xfrm>
            <a:off x="759218" y="3069659"/>
            <a:ext cx="10247448" cy="2326430"/>
          </a:xfrm>
          <a:prstGeom prst="rect">
            <a:avLst/>
          </a:prstGeom>
        </p:spPr>
        <p:txBody>
          <a:bodyPr>
            <a:normAutofit/>
          </a:bodyPr>
          <a:lstStyle>
            <a:lvl1pPr marL="0" marR="0" indent="0" algn="l" defTabSz="914400">
              <a:lnSpc>
                <a:spcPct val="90000"/>
              </a:lnSpc>
              <a:spcBef>
                <a:spcPts val="1000"/>
              </a:spcBef>
              <a:spcAft>
                <a:spcPts val="0"/>
              </a:spcAft>
              <a:buClrTx/>
              <a:buSzTx/>
              <a:buFont typeface="Arial"/>
              <a:buNone/>
              <a:defRPr sz="6600" b="1" i="0">
                <a:solidFill>
                  <a:schemeClr val="bg1"/>
                </a:solidFill>
                <a:latin typeface="Calibri"/>
                <a:cs typeface="Calibri"/>
              </a:defRPr>
            </a:lvl1pPr>
          </a:lstStyle>
          <a:p>
            <a:pPr marL="0" marR="0" lvl="0" indent="0" algn="l" defTabSz="914400">
              <a:lnSpc>
                <a:spcPct val="90000"/>
              </a:lnSpc>
              <a:spcBef>
                <a:spcPts val="1000"/>
              </a:spcBef>
              <a:spcAft>
                <a:spcPts val="0"/>
              </a:spcAft>
              <a:buClrTx/>
              <a:buSzTx/>
              <a:buFont typeface="Arial"/>
              <a:buNone/>
              <a:defRPr/>
            </a:pPr>
            <a:r>
              <a:rPr lang="de-DE"/>
              <a:t>[Chapter Title]</a:t>
            </a:r>
            <a:endParaRPr/>
          </a:p>
        </p:txBody>
      </p:sp>
      <p:sp>
        <p:nvSpPr>
          <p:cNvPr id="14" name="Sechseck 5"/>
          <p:cNvSpPr/>
          <p:nvPr userDrawn="1"/>
        </p:nvSpPr>
        <p:spPr bwMode="auto">
          <a:xfrm rot="818708">
            <a:off x="9367540" y="-655459"/>
            <a:ext cx="3525556" cy="3160985"/>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Sechseck 5"/>
          <p:cNvSpPr/>
          <p:nvPr userDrawn="1"/>
        </p:nvSpPr>
        <p:spPr bwMode="auto">
          <a:xfrm rot="20220981">
            <a:off x="5722077" y="-1013010"/>
            <a:ext cx="2245630" cy="2013414"/>
          </a:xfrm>
          <a:custGeom>
            <a:avLst/>
            <a:gdLst>
              <a:gd name="connsiteX0" fmla="*/ 0 w 6010656"/>
              <a:gd name="connsiteY0" fmla="*/ 2590800 h 5181600"/>
              <a:gd name="connsiteX1" fmla="*/ 1295400 w 6010656"/>
              <a:gd name="connsiteY1" fmla="*/ 1 h 5181600"/>
              <a:gd name="connsiteX2" fmla="*/ 4715256 w 6010656"/>
              <a:gd name="connsiteY2" fmla="*/ 1 h 5181600"/>
              <a:gd name="connsiteX3" fmla="*/ 6010656 w 6010656"/>
              <a:gd name="connsiteY3" fmla="*/ 2590800 h 5181600"/>
              <a:gd name="connsiteX4" fmla="*/ 4715256 w 6010656"/>
              <a:gd name="connsiteY4" fmla="*/ 5181599 h 5181600"/>
              <a:gd name="connsiteX5" fmla="*/ 1295400 w 6010656"/>
              <a:gd name="connsiteY5" fmla="*/ 5181599 h 5181600"/>
              <a:gd name="connsiteX6" fmla="*/ 0 w 6010656"/>
              <a:gd name="connsiteY6" fmla="*/ 2590800 h 5181600"/>
              <a:gd name="connsiteX0" fmla="*/ 0 w 6167247"/>
              <a:gd name="connsiteY0" fmla="*/ 2605026 h 5181598"/>
              <a:gd name="connsiteX1" fmla="*/ 1451991 w 6167247"/>
              <a:gd name="connsiteY1" fmla="*/ 0 h 5181598"/>
              <a:gd name="connsiteX2" fmla="*/ 4871847 w 6167247"/>
              <a:gd name="connsiteY2" fmla="*/ 0 h 5181598"/>
              <a:gd name="connsiteX3" fmla="*/ 6167247 w 6167247"/>
              <a:gd name="connsiteY3" fmla="*/ 2590799 h 5181598"/>
              <a:gd name="connsiteX4" fmla="*/ 4871847 w 6167247"/>
              <a:gd name="connsiteY4" fmla="*/ 5181598 h 5181598"/>
              <a:gd name="connsiteX5" fmla="*/ 1451991 w 6167247"/>
              <a:gd name="connsiteY5" fmla="*/ 5181598 h 5181598"/>
              <a:gd name="connsiteX6" fmla="*/ 0 w 6167247"/>
              <a:gd name="connsiteY6" fmla="*/ 2605026 h 5181598"/>
              <a:gd name="connsiteX0" fmla="*/ 0 w 6167247"/>
              <a:gd name="connsiteY0" fmla="*/ 2605026 h 5418608"/>
              <a:gd name="connsiteX1" fmla="*/ 1451991 w 6167247"/>
              <a:gd name="connsiteY1" fmla="*/ 0 h 5418608"/>
              <a:gd name="connsiteX2" fmla="*/ 4871847 w 6167247"/>
              <a:gd name="connsiteY2" fmla="*/ 0 h 5418608"/>
              <a:gd name="connsiteX3" fmla="*/ 6167247 w 6167247"/>
              <a:gd name="connsiteY3" fmla="*/ 2590799 h 5418608"/>
              <a:gd name="connsiteX4" fmla="*/ 4871847 w 6167247"/>
              <a:gd name="connsiteY4" fmla="*/ 5181598 h 5418608"/>
              <a:gd name="connsiteX5" fmla="*/ 1405162 w 6167247"/>
              <a:gd name="connsiteY5" fmla="*/ 5418608 h 5418608"/>
              <a:gd name="connsiteX6" fmla="*/ 0 w 6167247"/>
              <a:gd name="connsiteY6" fmla="*/ 2605026 h 5418608"/>
              <a:gd name="connsiteX0" fmla="*/ 0 w 6167247"/>
              <a:gd name="connsiteY0" fmla="*/ 2605026 h 5628896"/>
              <a:gd name="connsiteX1" fmla="*/ 1451991 w 6167247"/>
              <a:gd name="connsiteY1" fmla="*/ 0 h 5628896"/>
              <a:gd name="connsiteX2" fmla="*/ 4871847 w 6167247"/>
              <a:gd name="connsiteY2" fmla="*/ 0 h 5628896"/>
              <a:gd name="connsiteX3" fmla="*/ 6167247 w 6167247"/>
              <a:gd name="connsiteY3" fmla="*/ 2590799 h 5628896"/>
              <a:gd name="connsiteX4" fmla="*/ 4525915 w 6167247"/>
              <a:gd name="connsiteY4" fmla="*/ 5628896 h 5628896"/>
              <a:gd name="connsiteX5" fmla="*/ 1405162 w 6167247"/>
              <a:gd name="connsiteY5" fmla="*/ 5418608 h 5628896"/>
              <a:gd name="connsiteX6" fmla="*/ 0 w 6167247"/>
              <a:gd name="connsiteY6" fmla="*/ 2605026 h 5628896"/>
              <a:gd name="connsiteX0" fmla="*/ 0 w 6275823"/>
              <a:gd name="connsiteY0" fmla="*/ 2605026 h 5628896"/>
              <a:gd name="connsiteX1" fmla="*/ 1451991 w 6275823"/>
              <a:gd name="connsiteY1" fmla="*/ 0 h 5628896"/>
              <a:gd name="connsiteX2" fmla="*/ 4871847 w 6275823"/>
              <a:gd name="connsiteY2" fmla="*/ 0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794786 w 6275823"/>
              <a:gd name="connsiteY2" fmla="*/ 226737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605026 h 5628896"/>
              <a:gd name="connsiteX1" fmla="*/ 1451991 w 6275823"/>
              <a:gd name="connsiteY1" fmla="*/ 0 h 5628896"/>
              <a:gd name="connsiteX2" fmla="*/ 4885777 w 6275823"/>
              <a:gd name="connsiteY2" fmla="*/ 207075 h 5628896"/>
              <a:gd name="connsiteX3" fmla="*/ 6275823 w 6275823"/>
              <a:gd name="connsiteY3" fmla="*/ 3015522 h 5628896"/>
              <a:gd name="connsiteX4" fmla="*/ 4525915 w 6275823"/>
              <a:gd name="connsiteY4" fmla="*/ 5628896 h 5628896"/>
              <a:gd name="connsiteX5" fmla="*/ 1405162 w 6275823"/>
              <a:gd name="connsiteY5" fmla="*/ 5418608 h 5628896"/>
              <a:gd name="connsiteX6" fmla="*/ 0 w 6275823"/>
              <a:gd name="connsiteY6" fmla="*/ 2605026 h 5628896"/>
              <a:gd name="connsiteX0" fmla="*/ 0 w 6275823"/>
              <a:gd name="connsiteY0" fmla="*/ 2397951 h 5421821"/>
              <a:gd name="connsiteX1" fmla="*/ 2039876 w 6275823"/>
              <a:gd name="connsiteY1" fmla="*/ 270946 h 5421821"/>
              <a:gd name="connsiteX2" fmla="*/ 4885777 w 6275823"/>
              <a:gd name="connsiteY2" fmla="*/ 0 h 5421821"/>
              <a:gd name="connsiteX3" fmla="*/ 6275823 w 6275823"/>
              <a:gd name="connsiteY3" fmla="*/ 2808447 h 5421821"/>
              <a:gd name="connsiteX4" fmla="*/ 4525915 w 6275823"/>
              <a:gd name="connsiteY4" fmla="*/ 5421821 h 5421821"/>
              <a:gd name="connsiteX5" fmla="*/ 1405162 w 6275823"/>
              <a:gd name="connsiteY5" fmla="*/ 5211533 h 5421821"/>
              <a:gd name="connsiteX6" fmla="*/ 0 w 6275823"/>
              <a:gd name="connsiteY6" fmla="*/ 2397951 h 5421821"/>
              <a:gd name="connsiteX0" fmla="*/ 0 w 6275823"/>
              <a:gd name="connsiteY0" fmla="*/ 2603248 h 5627118"/>
              <a:gd name="connsiteX1" fmla="*/ 1754899 w 6275823"/>
              <a:gd name="connsiteY1" fmla="*/ 0 h 5627118"/>
              <a:gd name="connsiteX2" fmla="*/ 4885777 w 6275823"/>
              <a:gd name="connsiteY2" fmla="*/ 205297 h 5627118"/>
              <a:gd name="connsiteX3" fmla="*/ 6275823 w 6275823"/>
              <a:gd name="connsiteY3" fmla="*/ 3013744 h 5627118"/>
              <a:gd name="connsiteX4" fmla="*/ 4525915 w 6275823"/>
              <a:gd name="connsiteY4" fmla="*/ 5627118 h 5627118"/>
              <a:gd name="connsiteX5" fmla="*/ 1405162 w 6275823"/>
              <a:gd name="connsiteY5" fmla="*/ 5416830 h 5627118"/>
              <a:gd name="connsiteX6" fmla="*/ 0 w 6275823"/>
              <a:gd name="connsiteY6" fmla="*/ 2603248 h 5627118"/>
              <a:gd name="connsiteX0" fmla="*/ 0 w 6275823"/>
              <a:gd name="connsiteY0" fmla="*/ 2603248 h 5416830"/>
              <a:gd name="connsiteX1" fmla="*/ 1754899 w 6275823"/>
              <a:gd name="connsiteY1" fmla="*/ 0 h 5416830"/>
              <a:gd name="connsiteX2" fmla="*/ 4885777 w 6275823"/>
              <a:gd name="connsiteY2" fmla="*/ 205297 h 5416830"/>
              <a:gd name="connsiteX3" fmla="*/ 6275823 w 6275823"/>
              <a:gd name="connsiteY3" fmla="*/ 3013744 h 5416830"/>
              <a:gd name="connsiteX4" fmla="*/ 4351292 w 6275823"/>
              <a:gd name="connsiteY4" fmla="*/ 5272688 h 5416830"/>
              <a:gd name="connsiteX5" fmla="*/ 1405162 w 6275823"/>
              <a:gd name="connsiteY5" fmla="*/ 5416830 h 5416830"/>
              <a:gd name="connsiteX6" fmla="*/ 0 w 6275823"/>
              <a:gd name="connsiteY6" fmla="*/ 2603248 h 5416830"/>
              <a:gd name="connsiteX0" fmla="*/ 0 w 6275823"/>
              <a:gd name="connsiteY0" fmla="*/ 2603248 h 5627117"/>
              <a:gd name="connsiteX1" fmla="*/ 1754899 w 6275823"/>
              <a:gd name="connsiteY1" fmla="*/ 0 h 5627117"/>
              <a:gd name="connsiteX2" fmla="*/ 4885777 w 6275823"/>
              <a:gd name="connsiteY2" fmla="*/ 205297 h 5627117"/>
              <a:gd name="connsiteX3" fmla="*/ 6275823 w 6275823"/>
              <a:gd name="connsiteY3" fmla="*/ 3013744 h 5627117"/>
              <a:gd name="connsiteX4" fmla="*/ 4525915 w 6275823"/>
              <a:gd name="connsiteY4" fmla="*/ 5627117 h 5627117"/>
              <a:gd name="connsiteX5" fmla="*/ 1405162 w 6275823"/>
              <a:gd name="connsiteY5" fmla="*/ 5416830 h 5627117"/>
              <a:gd name="connsiteX6" fmla="*/ 0 w 6275823"/>
              <a:gd name="connsiteY6" fmla="*/ 2603248 h 5627117"/>
              <a:gd name="connsiteX0" fmla="*/ 0 w 6034119"/>
              <a:gd name="connsiteY0" fmla="*/ 2710688 h 5627117"/>
              <a:gd name="connsiteX1" fmla="*/ 1513195 w 6034119"/>
              <a:gd name="connsiteY1" fmla="*/ 0 h 5627117"/>
              <a:gd name="connsiteX2" fmla="*/ 4644073 w 6034119"/>
              <a:gd name="connsiteY2" fmla="*/ 205297 h 5627117"/>
              <a:gd name="connsiteX3" fmla="*/ 6034119 w 6034119"/>
              <a:gd name="connsiteY3" fmla="*/ 3013744 h 5627117"/>
              <a:gd name="connsiteX4" fmla="*/ 4284211 w 6034119"/>
              <a:gd name="connsiteY4" fmla="*/ 5627117 h 5627117"/>
              <a:gd name="connsiteX5" fmla="*/ 1163458 w 6034119"/>
              <a:gd name="connsiteY5" fmla="*/ 5416830 h 5627117"/>
              <a:gd name="connsiteX6" fmla="*/ 0 w 6034119"/>
              <a:gd name="connsiteY6" fmla="*/ 2710688 h 5627117"/>
              <a:gd name="connsiteX0" fmla="*/ 0 w 6276118"/>
              <a:gd name="connsiteY0" fmla="*/ 2653733 h 5627117"/>
              <a:gd name="connsiteX1" fmla="*/ 1755194 w 6276118"/>
              <a:gd name="connsiteY1" fmla="*/ 0 h 5627117"/>
              <a:gd name="connsiteX2" fmla="*/ 4886072 w 6276118"/>
              <a:gd name="connsiteY2" fmla="*/ 205297 h 5627117"/>
              <a:gd name="connsiteX3" fmla="*/ 6276118 w 6276118"/>
              <a:gd name="connsiteY3" fmla="*/ 3013744 h 5627117"/>
              <a:gd name="connsiteX4" fmla="*/ 4526210 w 6276118"/>
              <a:gd name="connsiteY4" fmla="*/ 5627117 h 5627117"/>
              <a:gd name="connsiteX5" fmla="*/ 1405457 w 6276118"/>
              <a:gd name="connsiteY5" fmla="*/ 5416830 h 5627117"/>
              <a:gd name="connsiteX6" fmla="*/ 0 w 6276118"/>
              <a:gd name="connsiteY6" fmla="*/ 2653733 h 56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6118" h="5627117" extrusionOk="0">
                <a:moveTo>
                  <a:pt x="0" y="2653733"/>
                </a:moveTo>
                <a:lnTo>
                  <a:pt x="1755194" y="0"/>
                </a:lnTo>
                <a:lnTo>
                  <a:pt x="4886072" y="205297"/>
                </a:lnTo>
                <a:lnTo>
                  <a:pt x="6276118" y="3013744"/>
                </a:lnTo>
                <a:lnTo>
                  <a:pt x="4526210" y="5627117"/>
                </a:lnTo>
                <a:lnTo>
                  <a:pt x="1405457" y="5416830"/>
                </a:lnTo>
                <a:lnTo>
                  <a:pt x="0" y="2653733"/>
                </a:lnTo>
                <a:close/>
              </a:path>
            </a:pathLst>
          </a:cu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Timetable, Image, Infographic">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3" name="Fußzeilenplatzhalter 2"/>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
        <p:nvSpPr>
          <p:cNvPr id="6" name="Bildplatzhalter 17"/>
          <p:cNvSpPr>
            <a:spLocks noGrp="1"/>
          </p:cNvSpPr>
          <p:nvPr>
            <p:ph type="pic" sz="quarter" idx="14"/>
          </p:nvPr>
        </p:nvSpPr>
        <p:spPr bwMode="auto">
          <a:xfrm>
            <a:off x="430204" y="1741714"/>
            <a:ext cx="11291835" cy="4188823"/>
          </a:xfrm>
          <a:prstGeom prst="rect">
            <a:avLst/>
          </a:prstGeom>
          <a:solidFill>
            <a:schemeClr val="accent5">
              <a:lumMod val="20000"/>
              <a:lumOff val="80000"/>
            </a:schemeClr>
          </a:solidFill>
        </p:spPr>
        <p:txBody>
          <a:bodyPr/>
          <a:lstStyle/>
          <a:p>
            <a:pPr>
              <a:defRPr/>
            </a:pPr>
            <a:r>
              <a:rPr lang="de-DE"/>
              <a:t>Bild durch Klicken auf Symbol hinzufügen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Big Text">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5" y="1880128"/>
            <a:ext cx="11291834" cy="3930846"/>
          </a:xfrm>
          <a:prstGeom prst="rect">
            <a:avLst/>
          </a:prstGeom>
        </p:spPr>
        <p:txBody>
          <a:bodyPr/>
          <a:lstStyle>
            <a:lvl1pPr marL="0" marR="0" indent="0" algn="l" defTabSz="914400">
              <a:lnSpc>
                <a:spcPts val="3080"/>
              </a:lnSpc>
              <a:spcBef>
                <a:spcPts val="1000"/>
              </a:spcBef>
              <a:spcAft>
                <a:spcPts val="0"/>
              </a:spcAft>
              <a:buClr>
                <a:srgbClr val="2581C4"/>
              </a:buClr>
              <a:buSzTx/>
              <a:buFont typeface="Courier New"/>
              <a:buNone/>
              <a:defRPr sz="24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a:t>
            </a:r>
            <a:endParaRPr/>
          </a:p>
          <a:p>
            <a:pPr lvl="0">
              <a:defRPr/>
            </a:pPr>
            <a:r>
              <a:rPr lang="de-DE"/>
              <a:t>Lorem ipsum dolor sit amet, consetetur sadipscing elitr, sed diam nonumy eirmod tempor invidunt ut labore et dolore magna aliquyam erat, sed diam voluptua.</a:t>
            </a:r>
            <a:endParaRPr/>
          </a:p>
        </p:txBody>
      </p:sp>
      <p:sp>
        <p:nvSpPr>
          <p:cNvPr id="3" name="Fußzeilenplatzhalter 2"/>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Small Text">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5" y="1880128"/>
            <a:ext cx="11291834" cy="3930846"/>
          </a:xfrm>
          <a:prstGeom prst="rect">
            <a:avLst/>
          </a:prstGeom>
        </p:spPr>
        <p:txBody>
          <a:bodyPr/>
          <a:lstStyle>
            <a:lvl1pPr marL="0" marR="0" indent="0" algn="l" defTabSz="914400">
              <a:lnSpc>
                <a:spcPct val="100000"/>
              </a:lnSpc>
              <a:spcBef>
                <a:spcPts val="1000"/>
              </a:spcBef>
              <a:spcAft>
                <a:spcPts val="0"/>
              </a:spcAft>
              <a:buClr>
                <a:srgbClr val="2581C4"/>
              </a:buClr>
              <a:buSzTx/>
              <a:buFont typeface="Courier New"/>
              <a:buNone/>
              <a:defRPr sz="18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 Lorem ipsum dolor sit amet, consetetur sadipscing elitr, sed diam nonumy eirmod tempor invidunt ut labore et dolore magna aliquyam erat, sed diam voluptua.</a:t>
            </a:r>
            <a:endParaRPr/>
          </a:p>
          <a:p>
            <a:pPr lvl="0">
              <a:defRPr/>
            </a:pPr>
            <a:r>
              <a:rPr lang="de-DE"/>
              <a:t>Lorem ipsum dolor sit amet, consetetur sadipscing elitr, sed diam nonumy eirmod tempor invidunt ut labore et dolore magna aliquyam erat, sed diam voluptua.</a:t>
            </a:r>
            <a:endParaRPr/>
          </a:p>
        </p:txBody>
      </p:sp>
      <p:sp>
        <p:nvSpPr>
          <p:cNvPr id="3" name="Fußzeilenplatzhalter 2"/>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Big Bullets">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30205" y="497569"/>
            <a:ext cx="11291834" cy="461665"/>
          </a:xfrm>
          <a:prstGeom prst="rect">
            <a:avLst/>
          </a:prstGeom>
        </p:spPr>
        <p:txBody>
          <a:bodyPr/>
          <a:lstStyle>
            <a:lvl1pPr>
              <a:defRPr sz="3200" b="1" i="0">
                <a:solidFill>
                  <a:srgbClr val="2581C4"/>
                </a:solidFill>
                <a:latin typeface="Calibri"/>
                <a:cs typeface="Calibri"/>
              </a:defRPr>
            </a:lvl1pPr>
          </a:lstStyle>
          <a:p>
            <a:pPr>
              <a:defRPr/>
            </a:pPr>
            <a:r>
              <a:rPr lang="de-DE"/>
              <a:t>Headline</a:t>
            </a:r>
            <a:endParaRPr/>
          </a:p>
        </p:txBody>
      </p:sp>
      <p:sp>
        <p:nvSpPr>
          <p:cNvPr id="20" name="Textplatzhalter 19"/>
          <p:cNvSpPr>
            <a:spLocks noGrp="1"/>
          </p:cNvSpPr>
          <p:nvPr>
            <p:ph type="body" sz="quarter" idx="15" hasCustomPrompt="1"/>
          </p:nvPr>
        </p:nvSpPr>
        <p:spPr bwMode="auto">
          <a:xfrm>
            <a:off x="430205" y="1047027"/>
            <a:ext cx="11291834" cy="461665"/>
          </a:xfrm>
          <a:prstGeom prst="rect">
            <a:avLst/>
          </a:prstGeom>
        </p:spPr>
        <p:txBody>
          <a:bodyPr/>
          <a:lstStyle>
            <a:lvl1pPr marL="0" indent="0">
              <a:buFontTx/>
              <a:buNone/>
              <a:defRPr b="0" i="0">
                <a:solidFill>
                  <a:srgbClr val="2581C4"/>
                </a:solidFill>
                <a:latin typeface="Calibri Light"/>
                <a:cs typeface="Calibri Light"/>
              </a:defRPr>
            </a:lvl1pPr>
          </a:lstStyle>
          <a:p>
            <a:pPr lvl="0">
              <a:defRPr/>
            </a:pPr>
            <a:r>
              <a:rPr lang="de-DE"/>
              <a:t>Subheadline</a:t>
            </a:r>
            <a:endParaRPr/>
          </a:p>
        </p:txBody>
      </p:sp>
      <p:sp>
        <p:nvSpPr>
          <p:cNvPr id="22" name="Textplatzhalter 21"/>
          <p:cNvSpPr>
            <a:spLocks noGrp="1"/>
          </p:cNvSpPr>
          <p:nvPr>
            <p:ph type="body" sz="quarter" idx="16" hasCustomPrompt="1"/>
          </p:nvPr>
        </p:nvSpPr>
        <p:spPr bwMode="auto">
          <a:xfrm>
            <a:off x="430205" y="1880128"/>
            <a:ext cx="11291834" cy="3930846"/>
          </a:xfrm>
          <a:prstGeom prst="rect">
            <a:avLst/>
          </a:prstGeom>
        </p:spPr>
        <p:txBody>
          <a:bodyPr/>
          <a:lstStyle>
            <a:lvl1pPr marL="228600" marR="0" indent="-228600" algn="l" defTabSz="914400">
              <a:lnSpc>
                <a:spcPts val="3080"/>
              </a:lnSpc>
              <a:spcBef>
                <a:spcPts val="1000"/>
              </a:spcBef>
              <a:spcAft>
                <a:spcPts val="0"/>
              </a:spcAft>
              <a:buClr>
                <a:srgbClr val="2581C4"/>
              </a:buClr>
              <a:buSzTx/>
              <a:buFont typeface="Courier New"/>
              <a:buChar char="o"/>
              <a:defRPr sz="2400" b="0" i="0">
                <a:latin typeface="Calibri Light"/>
                <a:cs typeface="Calibri Light"/>
              </a:defRPr>
            </a:lvl1pPr>
            <a:lvl2pPr>
              <a:defRPr sz="1800" b="0" i="0">
                <a:latin typeface="Calibri Light"/>
                <a:cs typeface="Calibri Light"/>
              </a:defRPr>
            </a:lvl2pPr>
            <a:lvl3pPr>
              <a:defRPr sz="1800" b="0" i="0">
                <a:latin typeface="Calibri Light"/>
                <a:cs typeface="Calibri Light"/>
              </a:defRPr>
            </a:lvl3pPr>
            <a:lvl4pPr>
              <a:defRPr sz="1800" b="0" i="0">
                <a:latin typeface="Calibri Light"/>
                <a:cs typeface="Calibri Light"/>
              </a:defRPr>
            </a:lvl4pPr>
            <a:lvl5pPr>
              <a:defRPr sz="1800" b="0" i="0">
                <a:latin typeface="Calibri Light"/>
                <a:cs typeface="Calibri Light"/>
              </a:defRPr>
            </a:lvl5pPr>
          </a:lstStyle>
          <a:p>
            <a:pPr lvl="0">
              <a:defRPr/>
            </a:pPr>
            <a:r>
              <a:rPr lang="de-DE"/>
              <a:t>Lorem ipsum dolor sit amet, consetetur sadipscing elitr, sed diam nonumy eirmod tempor invidunt ut labore et dolore magna aliquyam erat, sed diam voluptua</a:t>
            </a:r>
          </a:p>
          <a:p>
            <a:pPr lvl="0">
              <a:defRPr/>
            </a:pPr>
            <a:r>
              <a:rPr lang="de-DE"/>
              <a:t>Lorem ipsum dolor sit amet, consetetur sadipscing elitr, sed diam nonumy eirmod tempor invidunt ut labore et dolore magna aliquyam erat, sed diam voluptua</a:t>
            </a:r>
          </a:p>
          <a:p>
            <a:pPr lvl="0">
              <a:defRPr/>
            </a:pPr>
            <a:r>
              <a:rPr lang="de-DE"/>
              <a:t>Lorem ipsum dolor sit amet, consetetur sadipscing elitr, sed diam nonumy eirmod tempor invidunt ut labore et dolore magna aliquyam erat, sed diam voluptua</a:t>
            </a:r>
          </a:p>
          <a:p>
            <a:pPr lvl="0">
              <a:defRPr/>
            </a:pPr>
            <a:r>
              <a:rPr lang="de-DE"/>
              <a:t>Lorem ipsum dolor sit amet, consetetur sadipscing elitr, sed diam nonumy eirmod tempor invidunt ut labore et dolore magna aliquyam erat, sed diam voluptua</a:t>
            </a:r>
          </a:p>
          <a:p>
            <a:pPr lvl="0">
              <a:defRPr/>
            </a:pPr>
            <a:endParaRPr lang="de-DE"/>
          </a:p>
        </p:txBody>
      </p:sp>
      <p:sp>
        <p:nvSpPr>
          <p:cNvPr id="3" name="Fußzeilenplatzhalter 2"/>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pic>
        <p:nvPicPr>
          <p:cNvPr id="3" name="Grafik 2" descr="Ein Bild, das Schrift, Grafiken, Screenshot, Logo enthält.&#10;&#10;Automatisch generierte Beschreibung"/>
          <p:cNvPicPr>
            <a:picLocks noChangeAspect="1"/>
          </p:cNvPicPr>
          <p:nvPr userDrawn="1"/>
        </p:nvPicPr>
        <p:blipFill>
          <a:blip r:embed="rId21"/>
          <a:stretch/>
        </p:blipFill>
        <p:spPr bwMode="auto">
          <a:xfrm>
            <a:off x="11043038" y="6198075"/>
            <a:ext cx="718758" cy="404301"/>
          </a:xfrm>
          <a:prstGeom prst="rect">
            <a:avLst/>
          </a:prstGeom>
        </p:spPr>
      </p:pic>
      <p:sp>
        <p:nvSpPr>
          <p:cNvPr id="5" name="Fußzeilenplatzhalter 11"/>
          <p:cNvSpPr>
            <a:spLocks noGrp="1"/>
          </p:cNvSpPr>
          <p:nvPr>
            <p:ph type="ftr" sz="quarter" idx="3"/>
          </p:nvPr>
        </p:nvSpPr>
        <p:spPr bwMode="auto">
          <a:xfrm>
            <a:off x="430204" y="6217665"/>
            <a:ext cx="4114800" cy="365125"/>
          </a:xfrm>
          <a:prstGeom prst="rect">
            <a:avLst/>
          </a:prstGeom>
        </p:spPr>
        <p:txBody>
          <a:bodyPr vert="horz" lIns="91440" tIns="45720" rIns="91440" bIns="45720" rtlCol="0" anchor="ctr"/>
          <a:lstStyle>
            <a:lvl1pPr algn="l">
              <a:defRPr sz="1200">
                <a:solidFill>
                  <a:srgbClr val="2581C4"/>
                </a:solidFill>
              </a:defRPr>
            </a:lvl1p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a:t>
            </a:fld>
            <a:endParaRPr lang="de-DE">
              <a:latin typeface="Calibri Light"/>
              <a:cs typeface="Calibri Light"/>
            </a:endParaRPr>
          </a:p>
        </p:txBody>
      </p:sp>
      <p:pic>
        <p:nvPicPr>
          <p:cNvPr id="4" name="Grafik 3"/>
          <p:cNvPicPr>
            <a:picLocks noChangeAspect="1"/>
          </p:cNvPicPr>
          <p:nvPr userDrawn="1"/>
        </p:nvPicPr>
        <p:blipFill>
          <a:blip r:embed="rId22"/>
          <a:stretch/>
        </p:blipFill>
        <p:spPr bwMode="auto">
          <a:xfrm>
            <a:off x="10067843" y="6154948"/>
            <a:ext cx="608746" cy="44742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platzhalter 2"/>
          <p:cNvSpPr>
            <a:spLocks noGrp="1"/>
          </p:cNvSpPr>
          <p:nvPr>
            <p:ph type="body" sz="quarter" idx="11"/>
          </p:nvPr>
        </p:nvSpPr>
        <p:spPr bwMode="auto"/>
        <p:txBody>
          <a:bodyPr/>
          <a:lstStyle/>
          <a:p>
            <a:pPr>
              <a:defRPr/>
            </a:pPr>
            <a:r>
              <a:rPr lang="de-DE" dirty="0"/>
              <a:t>Ehsan Tohidi, Max Franke, André Drummond, </a:t>
            </a:r>
          </a:p>
          <a:p>
            <a:pPr>
              <a:defRPr/>
            </a:pPr>
            <a:r>
              <a:rPr lang="de-DE" b="1" dirty="0"/>
              <a:t>Stefan Schmid</a:t>
            </a:r>
            <a:r>
              <a:rPr lang="de-DE" dirty="0"/>
              <a:t>, Admela Jukan, </a:t>
            </a:r>
            <a:r>
              <a:rPr lang="de-DE" dirty="0" err="1"/>
              <a:t>and</a:t>
            </a:r>
            <a:r>
              <a:rPr lang="de-DE" dirty="0"/>
              <a:t> Slawomir </a:t>
            </a:r>
            <a:r>
              <a:rPr lang="de-DE" dirty="0" err="1"/>
              <a:t>Stańczak</a:t>
            </a:r>
            <a:endParaRPr dirty="0"/>
          </a:p>
        </p:txBody>
      </p:sp>
      <p:sp>
        <p:nvSpPr>
          <p:cNvPr id="4" name="Fußzeilenplatzhalter 3"/>
          <p:cNvSpPr>
            <a:spLocks noGrp="1"/>
          </p:cNvSpPr>
          <p:nvPr>
            <p:ph type="ftr" sz="quarter" idx="12"/>
          </p:nvPr>
        </p:nvSpPr>
        <p:spPr bwMode="auto">
          <a:xfrm>
            <a:off x="430204" y="6217665"/>
            <a:ext cx="4114800" cy="365125"/>
          </a:xfrm>
        </p:spPr>
        <p:txBody>
          <a:bodyPr/>
          <a:lstStyle/>
          <a:p>
            <a:pPr>
              <a:defRPr/>
            </a:pPr>
            <a:r>
              <a:rPr lang="de-DE" b="1" dirty="0">
                <a:cs typeface="Calibri"/>
              </a:rPr>
              <a:t>6G-RIC </a:t>
            </a:r>
            <a:r>
              <a:rPr lang="de-DE" dirty="0">
                <a:cs typeface="Calibri"/>
              </a:rPr>
              <a:t>| </a:t>
            </a:r>
            <a:fld id="{E91B2C52-37C1-DD40-9204-CABDFC63E0EA}" type="datetime1">
              <a:rPr lang="de-DE">
                <a:latin typeface="Calibri Light"/>
                <a:cs typeface="Calibri Light"/>
              </a:rPr>
              <a:t>25.11.2024</a:t>
            </a:fld>
            <a:r>
              <a:rPr lang="de-DE" dirty="0">
                <a:latin typeface="Calibri Light"/>
                <a:cs typeface="Calibri Light"/>
              </a:rPr>
              <a:t> </a:t>
            </a:r>
            <a:r>
              <a:rPr lang="de-DE">
                <a:latin typeface="Calibri Light"/>
                <a:cs typeface="Calibri Light"/>
              </a:rPr>
              <a:t>| </a:t>
            </a:r>
            <a:fld id="{08965F53-14F4-DA4D-85E9-ED0E64CA1C13}" type="slidenum">
              <a:rPr lang="de-DE" smtClean="0">
                <a:latin typeface="Calibri Light"/>
                <a:cs typeface="Calibri Light"/>
              </a:rPr>
              <a:t>1</a:t>
            </a:fld>
            <a:endParaRPr lang="de-DE" dirty="0">
              <a:latin typeface="Calibri Light"/>
              <a:cs typeface="Calibri Light"/>
            </a:endParaRPr>
          </a:p>
        </p:txBody>
      </p:sp>
      <p:sp>
        <p:nvSpPr>
          <p:cNvPr id="5" name="Textplatzhalter 2"/>
          <p:cNvSpPr txBox="1"/>
          <p:nvPr/>
        </p:nvSpPr>
        <p:spPr bwMode="auto">
          <a:xfrm>
            <a:off x="845818" y="3995435"/>
            <a:ext cx="10222323" cy="388672"/>
          </a:xfrm>
          <a:prstGeom prst="rect">
            <a:avLst/>
          </a:prstGeom>
        </p:spPr>
        <p:txBody>
          <a:bodyPr/>
          <a:lstStyle>
            <a:lvl1pPr marL="0" marR="0" indent="0" algn="l" defTabSz="914400">
              <a:lnSpc>
                <a:spcPct val="90000"/>
              </a:lnSpc>
              <a:spcBef>
                <a:spcPts val="1000"/>
              </a:spcBef>
              <a:spcAft>
                <a:spcPts val="0"/>
              </a:spcAft>
              <a:buClrTx/>
              <a:buSzTx/>
              <a:buFont typeface="Arial"/>
              <a:buNone/>
              <a:defRPr sz="2400">
                <a:solidFill>
                  <a:schemeClr val="bg1"/>
                </a:solidFill>
                <a:latin typeface="Calibri"/>
                <a:ea typeface="+mn-ea"/>
                <a:cs typeface="Calibri"/>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defRPr/>
            </a:pPr>
            <a:r>
              <a:rPr lang="en-US" dirty="0"/>
              <a:t>RIS-Assisted 6G Networks: Challenges and Tradeoffs in Control Standardization</a:t>
            </a:r>
            <a:endParaRPr dirty="0"/>
          </a:p>
        </p:txBody>
      </p:sp>
      <p:pic>
        <p:nvPicPr>
          <p:cNvPr id="2" name="Grafik 1"/>
          <p:cNvPicPr>
            <a:picLocks noChangeAspect="1"/>
          </p:cNvPicPr>
          <p:nvPr/>
        </p:nvPicPr>
        <p:blipFill>
          <a:blip r:embed="rId2"/>
          <a:stretch>
            <a:fillRect/>
          </a:stretch>
        </p:blipFill>
        <p:spPr>
          <a:xfrm>
            <a:off x="4673589" y="6159809"/>
            <a:ext cx="2070792" cy="564995"/>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624" y="6159809"/>
            <a:ext cx="770982" cy="56499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00" y="6159809"/>
            <a:ext cx="1512276" cy="5649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standing in a room&#10;&#10;Description automatically generated">
            <a:extLst>
              <a:ext uri="{FF2B5EF4-FFF2-40B4-BE49-F238E27FC236}">
                <a16:creationId xmlns:a16="http://schemas.microsoft.com/office/drawing/2014/main" id="{31B75643-6395-3340-A97E-7E5828DB92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24" b="13532"/>
          <a:stretch/>
        </p:blipFill>
        <p:spPr>
          <a:xfrm>
            <a:off x="1524003" y="1556792"/>
            <a:ext cx="9143999" cy="4443958"/>
          </a:xfrm>
        </p:spPr>
      </p:pic>
      <p:sp>
        <p:nvSpPr>
          <p:cNvPr id="4" name="Slide Number Placeholder 3">
            <a:extLst>
              <a:ext uri="{FF2B5EF4-FFF2-40B4-BE49-F238E27FC236}">
                <a16:creationId xmlns:a16="http://schemas.microsoft.com/office/drawing/2014/main" id="{69B4E7EA-C51D-B543-9BCE-BC0CF5E4D153}"/>
              </a:ext>
            </a:extLst>
          </p:cNvPr>
          <p:cNvSpPr>
            <a:spLocks noGrp="1"/>
          </p:cNvSpPr>
          <p:nvPr>
            <p:ph type="sldNum" sz="quarter" idx="12"/>
          </p:nvPr>
        </p:nvSpPr>
        <p:spPr/>
        <p:txBody>
          <a:bodyPr/>
          <a:lstStyle/>
          <a:p>
            <a:fld id="{765795E0-07E7-42BE-93B3-2E89675223BE}" type="slidenum">
              <a:rPr lang="sv-SE" smtClean="0"/>
              <a:pPr/>
              <a:t>10</a:t>
            </a:fld>
            <a:endParaRPr lang="sv-SE"/>
          </a:p>
        </p:txBody>
      </p:sp>
      <p:cxnSp>
        <p:nvCxnSpPr>
          <p:cNvPr id="8" name="Straight Arrow Connector 7">
            <a:extLst>
              <a:ext uri="{FF2B5EF4-FFF2-40B4-BE49-F238E27FC236}">
                <a16:creationId xmlns:a16="http://schemas.microsoft.com/office/drawing/2014/main" id="{CAEDCA7B-86C4-C843-9C7E-67DAAC7C656F}"/>
              </a:ext>
            </a:extLst>
          </p:cNvPr>
          <p:cNvCxnSpPr>
            <a:cxnSpLocks/>
          </p:cNvCxnSpPr>
          <p:nvPr/>
        </p:nvCxnSpPr>
        <p:spPr bwMode="auto">
          <a:xfrm>
            <a:off x="2567608" y="2348880"/>
            <a:ext cx="504056" cy="1134126"/>
          </a:xfrm>
          <a:prstGeom prst="straightConnector1">
            <a:avLst/>
          </a:prstGeom>
          <a:solidFill>
            <a:schemeClr val="accent1"/>
          </a:solidFill>
          <a:ln w="38100" cap="flat" cmpd="sng" algn="ctr">
            <a:solidFill>
              <a:schemeClr val="tx1"/>
            </a:solidFill>
            <a:prstDash val="dash"/>
            <a:round/>
            <a:headEnd type="none" w="med" len="med"/>
            <a:tailEnd type="none" w="med" len="med"/>
          </a:ln>
          <a:effectLst/>
        </p:spPr>
      </p:cxnSp>
      <p:cxnSp>
        <p:nvCxnSpPr>
          <p:cNvPr id="9" name="Straight Arrow Connector 8">
            <a:extLst>
              <a:ext uri="{FF2B5EF4-FFF2-40B4-BE49-F238E27FC236}">
                <a16:creationId xmlns:a16="http://schemas.microsoft.com/office/drawing/2014/main" id="{8DB4674F-C499-AD4F-B9C9-7102D6DA694C}"/>
              </a:ext>
            </a:extLst>
          </p:cNvPr>
          <p:cNvCxnSpPr>
            <a:cxnSpLocks/>
          </p:cNvCxnSpPr>
          <p:nvPr/>
        </p:nvCxnSpPr>
        <p:spPr bwMode="auto">
          <a:xfrm>
            <a:off x="3079667" y="3501008"/>
            <a:ext cx="352039" cy="79208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C3D008-40E7-9C47-908D-7A988D5B2AEE}"/>
                  </a:ext>
                </a:extLst>
              </p:cNvPr>
              <p:cNvSpPr txBox="1"/>
              <p:nvPr/>
            </p:nvSpPr>
            <p:spPr>
              <a:xfrm>
                <a:off x="1783523" y="3027525"/>
                <a:ext cx="1648183" cy="1253402"/>
              </a:xfrm>
              <a:prstGeom prst="rect">
                <a:avLst/>
              </a:prstGeom>
              <a:solidFill>
                <a:schemeClr val="accent1">
                  <a:lumMod val="20000"/>
                  <a:lumOff val="80000"/>
                </a:schemeClr>
              </a:solidFill>
            </p:spPr>
            <p:txBody>
              <a:bodyPr wrap="square" tIns="72000" bIns="72000" rtlCol="0">
                <a:spAutoFit/>
              </a:bodyPr>
              <a:lstStyle/>
              <a:p>
                <a:pPr marL="12700" algn="ctr">
                  <a:spcAft>
                    <a:spcPts val="450"/>
                  </a:spcAft>
                </a:pPr>
                <a:r>
                  <a:rPr lang="en-US" b="1"/>
                  <a:t>Wall penetration: </a:t>
                </a:r>
                <a14:m>
                  <m:oMath xmlns:m="http://schemas.openxmlformats.org/officeDocument/2006/math">
                    <m:r>
                      <a:rPr lang="en-US" i="1" dirty="0">
                        <a:latin typeface="Cambria Math" panose="02040503050406030204" pitchFamily="18" charset="0"/>
                      </a:rPr>
                      <m:t>−20</m:t>
                    </m:r>
                    <m:r>
                      <a:rPr lang="sv-SE" dirty="0">
                        <a:latin typeface="Cambria Math" panose="02040503050406030204" pitchFamily="18" charset="0"/>
                      </a:rPr>
                      <m:t> </m:t>
                    </m:r>
                  </m:oMath>
                </a14:m>
                <a:r>
                  <a:rPr lang="en-US"/>
                  <a:t>dB or more</a:t>
                </a:r>
              </a:p>
            </p:txBody>
          </p:sp>
        </mc:Choice>
        <mc:Fallback xmlns="">
          <p:sp>
            <p:nvSpPr>
              <p:cNvPr id="14" name="TextBox 13">
                <a:extLst>
                  <a:ext uri="{FF2B5EF4-FFF2-40B4-BE49-F238E27FC236}">
                    <a16:creationId xmlns:a16="http://schemas.microsoft.com/office/drawing/2014/main" id="{48C3D008-40E7-9C47-908D-7A988D5B2AEE}"/>
                  </a:ext>
                </a:extLst>
              </p:cNvPr>
              <p:cNvSpPr txBox="1">
                <a:spLocks noRot="1" noChangeAspect="1" noMove="1" noResize="1" noEditPoints="1" noAdjustHandles="1" noChangeArrowheads="1" noChangeShapeType="1" noTextEdit="1"/>
              </p:cNvSpPr>
              <p:nvPr/>
            </p:nvSpPr>
            <p:spPr>
              <a:xfrm>
                <a:off x="1783523" y="3027525"/>
                <a:ext cx="1648183" cy="1253402"/>
              </a:xfrm>
              <a:prstGeom prst="rect">
                <a:avLst/>
              </a:prstGeom>
              <a:blipFill>
                <a:blip r:embed="rId3"/>
                <a:stretch>
                  <a:fillRect t="-976" b="-4878"/>
                </a:stretch>
              </a:blipFill>
            </p:spPr>
            <p:txBody>
              <a:bodyPr/>
              <a:lstStyle/>
              <a:p>
                <a:r>
                  <a:rPr lang="en-AT">
                    <a:noFill/>
                  </a:rPr>
                  <a:t> </a:t>
                </a:r>
              </a:p>
            </p:txBody>
          </p:sp>
        </mc:Fallback>
      </mc:AlternateContent>
      <p:cxnSp>
        <p:nvCxnSpPr>
          <p:cNvPr id="16" name="Straight Arrow Connector 15">
            <a:extLst>
              <a:ext uri="{FF2B5EF4-FFF2-40B4-BE49-F238E27FC236}">
                <a16:creationId xmlns:a16="http://schemas.microsoft.com/office/drawing/2014/main" id="{7FBBE659-3ECF-8B44-9131-205541357891}"/>
              </a:ext>
            </a:extLst>
          </p:cNvPr>
          <p:cNvCxnSpPr>
            <a:cxnSpLocks/>
          </p:cNvCxnSpPr>
          <p:nvPr/>
        </p:nvCxnSpPr>
        <p:spPr bwMode="auto">
          <a:xfrm>
            <a:off x="2711624" y="2312876"/>
            <a:ext cx="3617146" cy="1620180"/>
          </a:xfrm>
          <a:prstGeom prst="straightConnector1">
            <a:avLst/>
          </a:prstGeom>
          <a:solidFill>
            <a:schemeClr val="accent1"/>
          </a:solidFill>
          <a:ln w="38100" cap="flat" cmpd="sng" algn="ctr">
            <a:solidFill>
              <a:schemeClr val="tx1"/>
            </a:solidFill>
            <a:prstDash val="dash"/>
            <a:round/>
            <a:headEnd type="none" w="med" len="med"/>
            <a:tailEnd type="triangle"/>
          </a:ln>
          <a:effectLst/>
        </p:spPr>
      </p:cxnSp>
      <p:sp>
        <p:nvSpPr>
          <p:cNvPr id="5" name="TextBox 4">
            <a:extLst>
              <a:ext uri="{FF2B5EF4-FFF2-40B4-BE49-F238E27FC236}">
                <a16:creationId xmlns:a16="http://schemas.microsoft.com/office/drawing/2014/main" id="{2215154E-88D0-6CBA-E707-C701CD313942}"/>
              </a:ext>
            </a:extLst>
          </p:cNvPr>
          <p:cNvSpPr txBox="1"/>
          <p:nvPr/>
        </p:nvSpPr>
        <p:spPr>
          <a:xfrm>
            <a:off x="6096001" y="3571801"/>
            <a:ext cx="1297338" cy="422405"/>
          </a:xfrm>
          <a:prstGeom prst="rect">
            <a:avLst/>
          </a:prstGeom>
          <a:solidFill>
            <a:schemeClr val="accent1">
              <a:lumMod val="20000"/>
              <a:lumOff val="80000"/>
            </a:schemeClr>
          </a:solidFill>
        </p:spPr>
        <p:txBody>
          <a:bodyPr wrap="square" tIns="72000" bIns="72000" rtlCol="0">
            <a:spAutoFit/>
          </a:bodyPr>
          <a:lstStyle/>
          <a:p>
            <a:pPr marL="12700" algn="ctr">
              <a:spcAft>
                <a:spcPts val="450"/>
              </a:spcAft>
            </a:pPr>
            <a:r>
              <a:rPr lang="en-US" b="1" dirty="0"/>
              <a:t>Reflection</a:t>
            </a:r>
            <a:endParaRPr lang="en-US" dirty="0"/>
          </a:p>
        </p:txBody>
      </p:sp>
      <p:sp>
        <p:nvSpPr>
          <p:cNvPr id="10" name="TextBox 9">
            <a:extLst>
              <a:ext uri="{FF2B5EF4-FFF2-40B4-BE49-F238E27FC236}">
                <a16:creationId xmlns:a16="http://schemas.microsoft.com/office/drawing/2014/main" id="{1D368849-1744-4001-A01E-68D9F4901B1E}"/>
              </a:ext>
            </a:extLst>
          </p:cNvPr>
          <p:cNvSpPr txBox="1"/>
          <p:nvPr/>
        </p:nvSpPr>
        <p:spPr>
          <a:xfrm>
            <a:off x="2567608" y="1576060"/>
            <a:ext cx="1368152" cy="276999"/>
          </a:xfrm>
          <a:prstGeom prst="rect">
            <a:avLst/>
          </a:prstGeom>
          <a:noFill/>
        </p:spPr>
        <p:txBody>
          <a:bodyPr wrap="square">
            <a:spAutoFit/>
          </a:bodyPr>
          <a:lstStyle/>
          <a:p>
            <a:r>
              <a:rPr lang="en-US" sz="1200" b="1"/>
              <a:t>Base station</a:t>
            </a:r>
            <a:endParaRPr lang="en-SE"/>
          </a:p>
        </p:txBody>
      </p:sp>
      <p:sp>
        <p:nvSpPr>
          <p:cNvPr id="12" name="Triangle 11">
            <a:extLst>
              <a:ext uri="{FF2B5EF4-FFF2-40B4-BE49-F238E27FC236}">
                <a16:creationId xmlns:a16="http://schemas.microsoft.com/office/drawing/2014/main" id="{F637A81F-A924-922C-3F17-8E0719A6B9CE}"/>
              </a:ext>
            </a:extLst>
          </p:cNvPr>
          <p:cNvSpPr/>
          <p:nvPr/>
        </p:nvSpPr>
        <p:spPr bwMode="auto">
          <a:xfrm rot="16963237">
            <a:off x="7491812" y="1968531"/>
            <a:ext cx="2559720" cy="5034671"/>
          </a:xfrm>
          <a:prstGeom prst="triangle">
            <a:avLst/>
          </a:prstGeom>
          <a:solidFill>
            <a:srgbClr val="FF0000">
              <a:alpha val="20719"/>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SE" sz="1200" i="1">
              <a:latin typeface="Arial" pitchFamily="34" charset="0"/>
            </a:endParaRPr>
          </a:p>
        </p:txBody>
      </p:sp>
      <p:sp>
        <p:nvSpPr>
          <p:cNvPr id="15" name="TextBox 14">
            <a:extLst>
              <a:ext uri="{FF2B5EF4-FFF2-40B4-BE49-F238E27FC236}">
                <a16:creationId xmlns:a16="http://schemas.microsoft.com/office/drawing/2014/main" id="{FD1C0148-675E-409F-BC18-DB73CFCCC040}"/>
              </a:ext>
            </a:extLst>
          </p:cNvPr>
          <p:cNvSpPr txBox="1"/>
          <p:nvPr/>
        </p:nvSpPr>
        <p:spPr>
          <a:xfrm>
            <a:off x="7460415" y="6318412"/>
            <a:ext cx="2137124" cy="369332"/>
          </a:xfrm>
          <a:prstGeom prst="rect">
            <a:avLst/>
          </a:prstGeom>
          <a:noFill/>
        </p:spPr>
        <p:txBody>
          <a:bodyPr wrap="none" rtlCol="0">
            <a:spAutoFit/>
          </a:bodyPr>
          <a:lstStyle/>
          <a:p>
            <a:r>
              <a:rPr lang="de-DE" dirty="0" err="1"/>
              <a:t>credit</a:t>
            </a:r>
            <a:r>
              <a:rPr lang="de-DE" dirty="0"/>
              <a:t>: Emil </a:t>
            </a:r>
            <a:r>
              <a:rPr lang="de-DE" dirty="0" err="1"/>
              <a:t>Björnson</a:t>
            </a:r>
            <a:endParaRPr lang="en-SE" dirty="0"/>
          </a:p>
        </p:txBody>
      </p:sp>
      <p:sp>
        <p:nvSpPr>
          <p:cNvPr id="20" name="Titel 1">
            <a:extLst>
              <a:ext uri="{FF2B5EF4-FFF2-40B4-BE49-F238E27FC236}">
                <a16:creationId xmlns:a16="http://schemas.microsoft.com/office/drawing/2014/main" id="{B5A4253D-9CDC-403C-A628-F10E27E18251}"/>
              </a:ext>
            </a:extLst>
          </p:cNvPr>
          <p:cNvSpPr>
            <a:spLocks noGrp="1"/>
          </p:cNvSpPr>
          <p:nvPr>
            <p:ph type="title"/>
          </p:nvPr>
        </p:nvSpPr>
        <p:spPr>
          <a:xfrm>
            <a:off x="430205" y="497569"/>
            <a:ext cx="11291834" cy="461665"/>
          </a:xfrm>
        </p:spPr>
        <p:txBody>
          <a:bodyPr/>
          <a:lstStyle/>
          <a:p>
            <a:pPr algn="l"/>
            <a:r>
              <a:rPr lang="en-US" sz="3200" b="1" dirty="0">
                <a:solidFill>
                  <a:srgbClr val="0070C0"/>
                </a:solidFill>
              </a:rPr>
              <a:t>Key Technology for 6G?</a:t>
            </a:r>
          </a:p>
        </p:txBody>
      </p:sp>
    </p:spTree>
    <p:extLst>
      <p:ext uri="{BB962C8B-B14F-4D97-AF65-F5344CB8AC3E}">
        <p14:creationId xmlns:p14="http://schemas.microsoft.com/office/powerpoint/2010/main" val="7381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en-US" dirty="0"/>
              <a:t>System Model</a:t>
            </a:r>
            <a:endParaRPr dirty="0"/>
          </a:p>
        </p:txBody>
      </p:sp>
      <p:sp>
        <p:nvSpPr>
          <p:cNvPr id="5" name="Fußzeilenplatzhalter 4"/>
          <p:cNvSpPr>
            <a:spLocks noGrp="1"/>
          </p:cNvSpPr>
          <p:nvPr>
            <p:ph type="ftr" sz="quarter" idx="17"/>
          </p:nvPr>
        </p:nvSpPr>
        <p:spPr bwMode="auto"/>
        <p:txBody>
          <a:bodyPr/>
          <a:lstStyle/>
          <a:p>
            <a:pPr>
              <a:defRPr/>
            </a:pPr>
            <a:r>
              <a:rPr lang="de-DE" b="1">
                <a:cs typeface="Calibri"/>
              </a:rPr>
              <a:t>6G-RIC </a:t>
            </a:r>
            <a:r>
              <a:rPr lang="de-DE">
                <a:cs typeface="Calibri"/>
              </a:rPr>
              <a:t>| </a:t>
            </a:r>
            <a:fld id="{E91B2C52-37C1-DD40-9204-CABDFC63E0EA}" type="datetime1">
              <a:rPr lang="de-DE">
                <a:latin typeface="Calibri Light"/>
                <a:cs typeface="Calibri Light"/>
              </a:rPr>
              <a:t>25.11.2024</a:t>
            </a:fld>
            <a:r>
              <a:rPr lang="de-DE">
                <a:latin typeface="Calibri Light"/>
                <a:cs typeface="Calibri Light"/>
              </a:rPr>
              <a:t> | </a:t>
            </a:r>
            <a:fld id="{08965F53-14F4-DA4D-85E9-ED0E64CA1C13}" type="slidenum">
              <a:rPr lang="de-DE">
                <a:latin typeface="Calibri Light"/>
                <a:cs typeface="Calibri Light"/>
              </a:rPr>
              <a:t>11</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066" y="1473437"/>
            <a:ext cx="3846035" cy="3754315"/>
          </a:xfrm>
          <a:prstGeom prst="rect">
            <a:avLst/>
          </a:prstGeom>
        </p:spPr>
      </p:pic>
      <p:sp>
        <p:nvSpPr>
          <p:cNvPr id="20" name="Textplatzhalter 3"/>
          <p:cNvSpPr>
            <a:spLocks noGrp="1"/>
          </p:cNvSpPr>
          <p:nvPr>
            <p:ph type="body" sz="quarter" idx="16"/>
          </p:nvPr>
        </p:nvSpPr>
        <p:spPr>
          <a:xfrm>
            <a:off x="430205" y="1880128"/>
            <a:ext cx="7192726" cy="3930846"/>
          </a:xfrm>
        </p:spPr>
        <p:txBody>
          <a:bodyPr/>
          <a:lstStyle/>
          <a:p>
            <a:r>
              <a:rPr lang="en-US" dirty="0"/>
              <a:t>RIS-assisted wireless communication system</a:t>
            </a:r>
          </a:p>
          <a:p>
            <a:pPr lvl="1"/>
            <a:r>
              <a:rPr lang="en-US" dirty="0"/>
              <a:t>BS, multiple RISs, and several UEs</a:t>
            </a:r>
          </a:p>
          <a:p>
            <a:r>
              <a:rPr lang="en-US" dirty="0"/>
              <a:t>BS and RISs are static, while </a:t>
            </a:r>
            <a:r>
              <a:rPr lang="en-US" b="1" i="1" dirty="0">
                <a:solidFill>
                  <a:srgbClr val="C00000"/>
                </a:solidFill>
              </a:rPr>
              <a:t>UEs can be static or mobile</a:t>
            </a:r>
          </a:p>
          <a:p>
            <a:endParaRPr lang="en-US" dirty="0"/>
          </a:p>
        </p:txBody>
      </p:sp>
      <p:sp>
        <p:nvSpPr>
          <p:cNvPr id="7" name="Speech Bubble: Rectangle 6">
            <a:extLst>
              <a:ext uri="{FF2B5EF4-FFF2-40B4-BE49-F238E27FC236}">
                <a16:creationId xmlns:a16="http://schemas.microsoft.com/office/drawing/2014/main" id="{6809536B-CC93-4CB2-B544-D67DB973ADEA}"/>
              </a:ext>
            </a:extLst>
          </p:cNvPr>
          <p:cNvSpPr/>
          <p:nvPr/>
        </p:nvSpPr>
        <p:spPr bwMode="auto">
          <a:xfrm>
            <a:off x="1595451" y="3562951"/>
            <a:ext cx="3810563" cy="1210015"/>
          </a:xfrm>
          <a:prstGeom prst="wedgeRectCallout">
            <a:avLst>
              <a:gd name="adj1" fmla="val -40496"/>
              <a:gd name="adj2" fmla="val -76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Even BS-UE initial </a:t>
            </a:r>
            <a:r>
              <a:rPr lang="de-DE" dirty="0" err="1"/>
              <a:t>access</a:t>
            </a:r>
            <a:r>
              <a:rPr lang="de-DE" dirty="0"/>
              <a:t> </a:t>
            </a:r>
            <a:r>
              <a:rPr lang="de-DE" dirty="0" err="1"/>
              <a:t>may</a:t>
            </a:r>
            <a:r>
              <a:rPr lang="de-DE" dirty="0"/>
              <a:t> </a:t>
            </a:r>
            <a:r>
              <a:rPr lang="de-DE" dirty="0" err="1"/>
              <a:t>take</a:t>
            </a:r>
            <a:r>
              <a:rPr lang="de-DE" dirty="0"/>
              <a:t> time: </a:t>
            </a:r>
            <a:r>
              <a:rPr lang="de-DE" dirty="0" err="1"/>
              <a:t>requires</a:t>
            </a:r>
            <a:r>
              <a:rPr lang="de-DE" dirty="0"/>
              <a:t> </a:t>
            </a:r>
            <a:r>
              <a:rPr lang="de-DE" dirty="0" err="1"/>
              <a:t>alignment</a:t>
            </a:r>
            <a:r>
              <a:rPr lang="de-DE" dirty="0"/>
              <a:t> </a:t>
            </a:r>
            <a:r>
              <a:rPr lang="de-DE" dirty="0" err="1"/>
              <a:t>of</a:t>
            </a:r>
            <a:r>
              <a:rPr lang="de-DE" dirty="0"/>
              <a:t> </a:t>
            </a:r>
            <a:r>
              <a:rPr lang="de-DE" dirty="0" err="1"/>
              <a:t>directional</a:t>
            </a:r>
            <a:r>
              <a:rPr lang="de-DE" dirty="0"/>
              <a:t> </a:t>
            </a:r>
            <a:r>
              <a:rPr lang="de-DE" dirty="0" err="1"/>
              <a:t>antennas</a:t>
            </a:r>
            <a:r>
              <a:rPr lang="de-DE" dirty="0"/>
              <a:t> </a:t>
            </a:r>
            <a:r>
              <a:rPr lang="de-DE" dirty="0" err="1"/>
              <a:t>both</a:t>
            </a:r>
            <a:r>
              <a:rPr lang="de-DE" dirty="0"/>
              <a:t> at BS and UE (</a:t>
            </a:r>
            <a:r>
              <a:rPr lang="de-DE" dirty="0" err="1"/>
              <a:t>using</a:t>
            </a:r>
            <a:r>
              <a:rPr lang="de-DE" dirty="0"/>
              <a:t> beam </a:t>
            </a:r>
            <a:r>
              <a:rPr lang="de-DE" dirty="0" err="1"/>
              <a:t>sweeping</a:t>
            </a:r>
            <a:r>
              <a:rPr lang="de-DE" dirty="0"/>
              <a:t>, </a:t>
            </a:r>
            <a:r>
              <a:rPr lang="de-DE" dirty="0" err="1"/>
              <a:t>fixed</a:t>
            </a:r>
            <a:r>
              <a:rPr lang="de-DE" dirty="0"/>
              <a:t> </a:t>
            </a:r>
            <a:r>
              <a:rPr lang="de-DE" dirty="0" err="1"/>
              <a:t>codebooks</a:t>
            </a:r>
            <a:r>
              <a:rPr lang="de-DE" dirty="0"/>
              <a:t>).  </a:t>
            </a:r>
            <a:endParaRPr lang="en-A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12</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dirty="0"/>
              <a:t>RIS-ASSISTED LINK CHARACTERISTICS</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90119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Cascaded Channel</a:t>
            </a:r>
          </a:p>
        </p:txBody>
      </p:sp>
      <p:sp>
        <p:nvSpPr>
          <p:cNvPr id="3" name="Textplatzhalter 2"/>
          <p:cNvSpPr>
            <a:spLocks noGrp="1"/>
          </p:cNvSpPr>
          <p:nvPr>
            <p:ph type="body" sz="quarter" idx="15"/>
          </p:nvPr>
        </p:nvSpPr>
        <p:spPr/>
        <p:txBody>
          <a:bodyPr/>
          <a:lstStyle/>
          <a:p>
            <a:r>
              <a:rPr lang="en-US" dirty="0"/>
              <a:t>Additional path loss</a:t>
            </a:r>
          </a:p>
        </p:txBody>
      </p:sp>
      <p:sp>
        <p:nvSpPr>
          <p:cNvPr id="4" name="Textplatzhalter 3"/>
          <p:cNvSpPr>
            <a:spLocks noGrp="1"/>
          </p:cNvSpPr>
          <p:nvPr>
            <p:ph type="body" sz="quarter" idx="16"/>
          </p:nvPr>
        </p:nvSpPr>
        <p:spPr>
          <a:xfrm>
            <a:off x="430205" y="1817981"/>
            <a:ext cx="7509249" cy="4334243"/>
          </a:xfrm>
        </p:spPr>
        <p:txBody>
          <a:bodyPr/>
          <a:lstStyle/>
          <a:p>
            <a:r>
              <a:rPr lang="en-US" dirty="0"/>
              <a:t> RIS-assisted link, consists of two </a:t>
            </a:r>
            <a:r>
              <a:rPr lang="en-US" b="1" i="1" dirty="0">
                <a:solidFill>
                  <a:srgbClr val="C00000"/>
                </a:solidFill>
              </a:rPr>
              <a:t>concatenated</a:t>
            </a:r>
            <a:r>
              <a:rPr lang="en-US" dirty="0"/>
              <a:t> links—commonly referred to as a </a:t>
            </a:r>
            <a:r>
              <a:rPr lang="en-US" b="1" i="1" dirty="0">
                <a:solidFill>
                  <a:srgbClr val="C00000"/>
                </a:solidFill>
              </a:rPr>
              <a:t>cascade channel</a:t>
            </a:r>
            <a:r>
              <a:rPr lang="en-US" dirty="0"/>
              <a:t>—namely the BS-RIS and RIS-UE links</a:t>
            </a:r>
          </a:p>
          <a:p>
            <a:r>
              <a:rPr lang="en-US" dirty="0"/>
              <a:t>This inherent characteristic of RIS-assisted systems results in </a:t>
            </a:r>
            <a:r>
              <a:rPr lang="en-US" b="1" i="1" dirty="0">
                <a:solidFill>
                  <a:srgbClr val="C00000"/>
                </a:solidFill>
              </a:rPr>
              <a:t>lower</a:t>
            </a:r>
            <a:r>
              <a:rPr lang="en-US" dirty="0"/>
              <a:t> overall channel gains than direct links.</a:t>
            </a:r>
          </a:p>
          <a:p>
            <a:r>
              <a:rPr lang="en-US" dirty="0"/>
              <a:t>Another key factor affecting the RIS-assisted channel gain is the </a:t>
            </a:r>
            <a:r>
              <a:rPr lang="en-US" b="1" i="1" dirty="0">
                <a:solidFill>
                  <a:srgbClr val="C00000"/>
                </a:solidFill>
              </a:rPr>
              <a:t>RIS gain</a:t>
            </a:r>
          </a:p>
          <a:p>
            <a:pPr lvl="1"/>
            <a:r>
              <a:rPr lang="en-US" dirty="0"/>
              <a:t>The RIS ability to capture </a:t>
            </a:r>
            <a:r>
              <a:rPr lang="en-US" b="1" i="1" dirty="0">
                <a:solidFill>
                  <a:srgbClr val="C00000"/>
                </a:solidFill>
              </a:rPr>
              <a:t>incident signal energy </a:t>
            </a:r>
            <a:r>
              <a:rPr lang="en-US" dirty="0"/>
              <a:t>and redirect it toward the intended receiver</a:t>
            </a:r>
          </a:p>
          <a:p>
            <a:pPr lvl="1"/>
            <a:r>
              <a:rPr lang="en-US" b="1" i="1" dirty="0">
                <a:solidFill>
                  <a:srgbClr val="C00000"/>
                </a:solidFill>
              </a:rPr>
              <a:t>larger RIS surfaces </a:t>
            </a:r>
            <a:r>
              <a:rPr lang="en-US" dirty="0"/>
              <a:t>yield higher RIS gain and, consequently, higher RIS-assisted channel gain.</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13</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454" y="1715917"/>
            <a:ext cx="4071334" cy="3886200"/>
          </a:xfrm>
          <a:prstGeom prst="rect">
            <a:avLst/>
          </a:prstGeom>
        </p:spPr>
      </p:pic>
    </p:spTree>
    <p:extLst>
      <p:ext uri="{BB962C8B-B14F-4D97-AF65-F5344CB8AC3E}">
        <p14:creationId xmlns:p14="http://schemas.microsoft.com/office/powerpoint/2010/main" val="147763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Cascaded Channel</a:t>
            </a:r>
          </a:p>
        </p:txBody>
      </p:sp>
      <p:sp>
        <p:nvSpPr>
          <p:cNvPr id="3" name="Textplatzhalter 2"/>
          <p:cNvSpPr>
            <a:spLocks noGrp="1"/>
          </p:cNvSpPr>
          <p:nvPr>
            <p:ph type="body" sz="quarter" idx="15"/>
          </p:nvPr>
        </p:nvSpPr>
        <p:spPr/>
        <p:txBody>
          <a:bodyPr/>
          <a:lstStyle/>
          <a:p>
            <a:r>
              <a:rPr lang="en-US" dirty="0"/>
              <a:t>Additional path loss</a:t>
            </a:r>
          </a:p>
        </p:txBody>
      </p:sp>
      <p:sp>
        <p:nvSpPr>
          <p:cNvPr id="4" name="Textplatzhalter 3"/>
          <p:cNvSpPr>
            <a:spLocks noGrp="1"/>
          </p:cNvSpPr>
          <p:nvPr>
            <p:ph type="body" sz="quarter" idx="16"/>
          </p:nvPr>
        </p:nvSpPr>
        <p:spPr>
          <a:xfrm>
            <a:off x="430205" y="1817981"/>
            <a:ext cx="7509249" cy="4334243"/>
          </a:xfrm>
        </p:spPr>
        <p:txBody>
          <a:bodyPr/>
          <a:lstStyle/>
          <a:p>
            <a:r>
              <a:rPr lang="en-US" dirty="0"/>
              <a:t> RIS-assisted link, consists of two </a:t>
            </a:r>
            <a:r>
              <a:rPr lang="en-US" b="1" i="1" dirty="0">
                <a:solidFill>
                  <a:srgbClr val="C00000"/>
                </a:solidFill>
              </a:rPr>
              <a:t>concatenated</a:t>
            </a:r>
            <a:r>
              <a:rPr lang="en-US" dirty="0"/>
              <a:t> links—commonly referred to as a </a:t>
            </a:r>
            <a:r>
              <a:rPr lang="en-US" b="1" i="1" dirty="0">
                <a:solidFill>
                  <a:srgbClr val="C00000"/>
                </a:solidFill>
              </a:rPr>
              <a:t>cascade channel</a:t>
            </a:r>
            <a:r>
              <a:rPr lang="en-US" dirty="0"/>
              <a:t>—namely the BS-RIS and RIS-UE links</a:t>
            </a:r>
          </a:p>
          <a:p>
            <a:r>
              <a:rPr lang="en-US" dirty="0"/>
              <a:t>This inherent characteristic of RIS-assisted systems results in </a:t>
            </a:r>
            <a:r>
              <a:rPr lang="en-US" b="1" i="1" dirty="0">
                <a:solidFill>
                  <a:srgbClr val="C00000"/>
                </a:solidFill>
              </a:rPr>
              <a:t>lower</a:t>
            </a:r>
            <a:r>
              <a:rPr lang="en-US" dirty="0"/>
              <a:t> overall channel gains than direct links.</a:t>
            </a:r>
          </a:p>
          <a:p>
            <a:r>
              <a:rPr lang="en-US" dirty="0"/>
              <a:t>Another key factor affecting the RIS-assisted channel gain is the </a:t>
            </a:r>
            <a:r>
              <a:rPr lang="en-US" b="1" i="1" dirty="0">
                <a:solidFill>
                  <a:srgbClr val="C00000"/>
                </a:solidFill>
              </a:rPr>
              <a:t>RIS gain</a:t>
            </a:r>
          </a:p>
          <a:p>
            <a:pPr lvl="1"/>
            <a:r>
              <a:rPr lang="en-US" dirty="0"/>
              <a:t>The RIS ability to capture </a:t>
            </a:r>
            <a:r>
              <a:rPr lang="en-US" b="1" i="1" dirty="0">
                <a:solidFill>
                  <a:srgbClr val="C00000"/>
                </a:solidFill>
              </a:rPr>
              <a:t>incident signal energy </a:t>
            </a:r>
            <a:r>
              <a:rPr lang="en-US" dirty="0"/>
              <a:t>and redirect it toward the intended receiver</a:t>
            </a:r>
          </a:p>
          <a:p>
            <a:pPr lvl="1"/>
            <a:r>
              <a:rPr lang="en-US" b="1" i="1" dirty="0">
                <a:solidFill>
                  <a:srgbClr val="C00000"/>
                </a:solidFill>
              </a:rPr>
              <a:t>larger RIS surfaces </a:t>
            </a:r>
            <a:r>
              <a:rPr lang="en-US" dirty="0"/>
              <a:t>yield higher RIS gain and, consequently, higher RIS-assisted channel gain.</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14</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454" y="1715917"/>
            <a:ext cx="4071334" cy="3886200"/>
          </a:xfrm>
          <a:prstGeom prst="rect">
            <a:avLst/>
          </a:prstGeom>
        </p:spPr>
      </p:pic>
      <p:sp>
        <p:nvSpPr>
          <p:cNvPr id="8" name="Speech Bubble: Rectangle 7">
            <a:extLst>
              <a:ext uri="{FF2B5EF4-FFF2-40B4-BE49-F238E27FC236}">
                <a16:creationId xmlns:a16="http://schemas.microsoft.com/office/drawing/2014/main" id="{CD646810-2920-4BF7-84E5-04571FE4D30B}"/>
              </a:ext>
            </a:extLst>
          </p:cNvPr>
          <p:cNvSpPr/>
          <p:nvPr/>
        </p:nvSpPr>
        <p:spPr bwMode="auto">
          <a:xfrm>
            <a:off x="4395354" y="2741093"/>
            <a:ext cx="3361536" cy="1244009"/>
          </a:xfrm>
          <a:prstGeom prst="wedgeRectCallout">
            <a:avLst>
              <a:gd name="adj1" fmla="val -62317"/>
              <a:gd name="adj2" fmla="val 46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Other </a:t>
            </a:r>
            <a:r>
              <a:rPr lang="de-DE" dirty="0" err="1"/>
              <a:t>factors</a:t>
            </a:r>
            <a:r>
              <a:rPr lang="de-DE" dirty="0"/>
              <a:t> matter, e.g., </a:t>
            </a:r>
            <a:r>
              <a:rPr lang="de-DE" dirty="0" err="1"/>
              <a:t>when</a:t>
            </a:r>
            <a:r>
              <a:rPr lang="de-DE" dirty="0"/>
              <a:t> </a:t>
            </a:r>
            <a:r>
              <a:rPr lang="de-DE" dirty="0" err="1"/>
              <a:t>located</a:t>
            </a:r>
            <a:r>
              <a:rPr lang="de-DE" dirty="0"/>
              <a:t> in </a:t>
            </a:r>
            <a:r>
              <a:rPr lang="de-DE" dirty="0" err="1"/>
              <a:t>near-field</a:t>
            </a:r>
            <a:r>
              <a:rPr lang="de-DE" dirty="0"/>
              <a:t>. </a:t>
            </a:r>
            <a:r>
              <a:rPr lang="de-DE" dirty="0" err="1"/>
              <a:t>Our</a:t>
            </a:r>
            <a:r>
              <a:rPr lang="de-DE" dirty="0"/>
              <a:t> </a:t>
            </a:r>
            <a:r>
              <a:rPr lang="de-DE" dirty="0" err="1"/>
              <a:t>focus</a:t>
            </a:r>
            <a:r>
              <a:rPr lang="de-DE" dirty="0"/>
              <a:t> </a:t>
            </a:r>
            <a:r>
              <a:rPr lang="de-DE" dirty="0" err="1"/>
              <a:t>here</a:t>
            </a:r>
            <a:r>
              <a:rPr lang="de-DE" dirty="0"/>
              <a:t> </a:t>
            </a:r>
            <a:r>
              <a:rPr lang="de-DE" dirty="0" err="1"/>
              <a:t>however</a:t>
            </a:r>
            <a:r>
              <a:rPr lang="de-DE" dirty="0"/>
              <a:t> </a:t>
            </a:r>
            <a:r>
              <a:rPr lang="de-DE" dirty="0" err="1"/>
              <a:t>far-field</a:t>
            </a:r>
            <a:r>
              <a:rPr lang="de-DE" dirty="0"/>
              <a:t> (</a:t>
            </a:r>
            <a:r>
              <a:rPr lang="de-DE" dirty="0" err="1"/>
              <a:t>each</a:t>
            </a:r>
            <a:r>
              <a:rPr lang="de-DE" dirty="0"/>
              <a:t> RIS </a:t>
            </a:r>
            <a:r>
              <a:rPr lang="de-DE" dirty="0" err="1"/>
              <a:t>serves</a:t>
            </a:r>
            <a:r>
              <a:rPr lang="de-DE" dirty="0"/>
              <a:t> </a:t>
            </a:r>
            <a:r>
              <a:rPr lang="de-DE" dirty="0" err="1"/>
              <a:t>one</a:t>
            </a:r>
            <a:r>
              <a:rPr lang="de-DE" dirty="0"/>
              <a:t> UE at a time).</a:t>
            </a:r>
            <a:endParaRPr lang="en-AT" dirty="0"/>
          </a:p>
        </p:txBody>
      </p:sp>
    </p:spTree>
    <p:extLst>
      <p:ext uri="{BB962C8B-B14F-4D97-AF65-F5344CB8AC3E}">
        <p14:creationId xmlns:p14="http://schemas.microsoft.com/office/powerpoint/2010/main" val="207162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Reconfiguration Time</a:t>
            </a:r>
          </a:p>
        </p:txBody>
      </p:sp>
      <p:sp>
        <p:nvSpPr>
          <p:cNvPr id="3" name="Textplatzhalter 2"/>
          <p:cNvSpPr>
            <a:spLocks noGrp="1"/>
          </p:cNvSpPr>
          <p:nvPr>
            <p:ph type="body" sz="quarter" idx="15"/>
          </p:nvPr>
        </p:nvSpPr>
        <p:spPr/>
        <p:txBody>
          <a:bodyPr/>
          <a:lstStyle/>
          <a:p>
            <a:r>
              <a:rPr lang="en-US" dirty="0"/>
              <a:t>Critical and Non-negligible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15</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454" y="1715917"/>
            <a:ext cx="4071334" cy="3886200"/>
          </a:xfrm>
          <a:prstGeom prst="rect">
            <a:avLst/>
          </a:prstGeom>
        </p:spPr>
      </p:pic>
      <p:sp>
        <p:nvSpPr>
          <p:cNvPr id="6" name="Rectangle 5">
            <a:extLst>
              <a:ext uri="{FF2B5EF4-FFF2-40B4-BE49-F238E27FC236}">
                <a16:creationId xmlns:a16="http://schemas.microsoft.com/office/drawing/2014/main" id="{F3CE0D81-E920-4B54-BB6E-65CA0876F9E3}"/>
              </a:ext>
            </a:extLst>
          </p:cNvPr>
          <p:cNvSpPr/>
          <p:nvPr/>
        </p:nvSpPr>
        <p:spPr>
          <a:xfrm>
            <a:off x="181212" y="5965794"/>
            <a:ext cx="2064838" cy="727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Textplatzhalter 3"/>
          <p:cNvSpPr>
            <a:spLocks noGrp="1"/>
          </p:cNvSpPr>
          <p:nvPr>
            <p:ph type="body" sz="quarter" idx="16"/>
          </p:nvPr>
        </p:nvSpPr>
        <p:spPr>
          <a:xfrm>
            <a:off x="430205" y="1684812"/>
            <a:ext cx="7509249" cy="3930846"/>
          </a:xfrm>
        </p:spPr>
        <p:txBody>
          <a:bodyPr/>
          <a:lstStyle/>
          <a:p>
            <a:r>
              <a:rPr lang="en-US" dirty="0"/>
              <a:t> RIS can perform </a:t>
            </a:r>
            <a:r>
              <a:rPr lang="en-US" b="1" i="1" dirty="0">
                <a:solidFill>
                  <a:srgbClr val="C00000"/>
                </a:solidFill>
              </a:rPr>
              <a:t>beamforming</a:t>
            </a:r>
            <a:r>
              <a:rPr lang="en-US" dirty="0"/>
              <a:t> by dynamically altering the </a:t>
            </a:r>
            <a:r>
              <a:rPr lang="en-US" b="1" i="1" dirty="0">
                <a:solidFill>
                  <a:srgbClr val="C00000"/>
                </a:solidFill>
              </a:rPr>
              <a:t>phases</a:t>
            </a:r>
            <a:r>
              <a:rPr lang="en-US" dirty="0"/>
              <a:t> of the reflected waves.</a:t>
            </a:r>
          </a:p>
          <a:p>
            <a:r>
              <a:rPr lang="en-US" dirty="0"/>
              <a:t>Various technologies, each with its cost, energy consumption, and response time characteristics</a:t>
            </a:r>
          </a:p>
          <a:p>
            <a:pPr lvl="1"/>
            <a:r>
              <a:rPr lang="en-US" b="1" i="1" dirty="0" err="1">
                <a:solidFill>
                  <a:srgbClr val="C00000"/>
                </a:solidFill>
              </a:rPr>
              <a:t>Varactor</a:t>
            </a:r>
            <a:r>
              <a:rPr lang="en-US" dirty="0"/>
              <a:t> diodes and PIN diodes, can achieve reconfiguration times in the range of a few </a:t>
            </a:r>
            <a:r>
              <a:rPr lang="en-US" b="1" i="1" dirty="0">
                <a:solidFill>
                  <a:srgbClr val="C00000"/>
                </a:solidFill>
              </a:rPr>
              <a:t>nanoseconds</a:t>
            </a:r>
          </a:p>
          <a:p>
            <a:pPr lvl="1"/>
            <a:r>
              <a:rPr lang="en-US" dirty="0"/>
              <a:t> </a:t>
            </a:r>
            <a:r>
              <a:rPr lang="en-US" b="1" i="1" dirty="0">
                <a:solidFill>
                  <a:srgbClr val="C00000"/>
                </a:solidFill>
              </a:rPr>
              <a:t>Liquid crystals</a:t>
            </a:r>
            <a:r>
              <a:rPr lang="en-US" dirty="0"/>
              <a:t> (LC), have reconfiguration times that can extend beyond ten </a:t>
            </a:r>
            <a:r>
              <a:rPr lang="en-US" b="1" i="1" dirty="0">
                <a:solidFill>
                  <a:srgbClr val="C00000"/>
                </a:solidFill>
              </a:rPr>
              <a:t>milliseconds</a:t>
            </a:r>
          </a:p>
          <a:p>
            <a:r>
              <a:rPr lang="en-US" dirty="0"/>
              <a:t>LC technology offers advantages such as </a:t>
            </a:r>
            <a:r>
              <a:rPr lang="en-US" b="1" i="1" dirty="0">
                <a:solidFill>
                  <a:srgbClr val="C00000"/>
                </a:solidFill>
              </a:rPr>
              <a:t>cost-effectiveness</a:t>
            </a:r>
            <a:r>
              <a:rPr lang="en-US" dirty="0"/>
              <a:t>, scalability, low energy consumption, and the ability to provide continuous phase shifting.</a:t>
            </a:r>
          </a:p>
          <a:p>
            <a:pPr lvl="1"/>
            <a:r>
              <a:rPr lang="en-US" dirty="0"/>
              <a:t>Relatively longer reconfiguration time associated with LC highlights the </a:t>
            </a:r>
            <a:r>
              <a:rPr lang="en-US" b="1" i="1" dirty="0">
                <a:solidFill>
                  <a:srgbClr val="C00000"/>
                </a:solidFill>
              </a:rPr>
              <a:t>importance</a:t>
            </a:r>
            <a:r>
              <a:rPr lang="en-US" dirty="0"/>
              <a:t> of carefully considering this factor in practical deployments.</a:t>
            </a:r>
          </a:p>
        </p:txBody>
      </p:sp>
    </p:spTree>
    <p:extLst>
      <p:ext uri="{BB962C8B-B14F-4D97-AF65-F5344CB8AC3E}">
        <p14:creationId xmlns:p14="http://schemas.microsoft.com/office/powerpoint/2010/main" val="381846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Beam Leap While Tracking</a:t>
            </a:r>
          </a:p>
        </p:txBody>
      </p:sp>
      <p:sp>
        <p:nvSpPr>
          <p:cNvPr id="3" name="Textplatzhalter 2"/>
          <p:cNvSpPr>
            <a:spLocks noGrp="1"/>
          </p:cNvSpPr>
          <p:nvPr>
            <p:ph type="body" sz="quarter" idx="15"/>
          </p:nvPr>
        </p:nvSpPr>
        <p:spPr/>
        <p:txBody>
          <a:bodyPr/>
          <a:lstStyle/>
          <a:p>
            <a:r>
              <a:rPr lang="en-US" dirty="0"/>
              <a:t>Sudden shift in the required beam direction</a:t>
            </a:r>
          </a:p>
        </p:txBody>
      </p:sp>
      <p:sp>
        <p:nvSpPr>
          <p:cNvPr id="4" name="Textplatzhalter 3"/>
          <p:cNvSpPr>
            <a:spLocks noGrp="1"/>
          </p:cNvSpPr>
          <p:nvPr>
            <p:ph type="body" sz="quarter" idx="16"/>
          </p:nvPr>
        </p:nvSpPr>
        <p:spPr>
          <a:xfrm>
            <a:off x="430205" y="1782469"/>
            <a:ext cx="6419003" cy="4435195"/>
          </a:xfrm>
        </p:spPr>
        <p:txBody>
          <a:bodyPr/>
          <a:lstStyle/>
          <a:p>
            <a:r>
              <a:rPr lang="en-US" sz="2000" dirty="0"/>
              <a:t>In a mobile UE scenario, due to the </a:t>
            </a:r>
            <a:r>
              <a:rPr lang="en-US" sz="2000" b="1" i="1" dirty="0">
                <a:solidFill>
                  <a:srgbClr val="C00000"/>
                </a:solidFill>
              </a:rPr>
              <a:t>movement</a:t>
            </a:r>
            <a:r>
              <a:rPr lang="en-US" sz="2000" dirty="0"/>
              <a:t> of the UE, the device currently served via a RIS-assisted link may enter a </a:t>
            </a:r>
            <a:r>
              <a:rPr lang="en-US" sz="2000" b="1" i="1" dirty="0">
                <a:solidFill>
                  <a:srgbClr val="C00000"/>
                </a:solidFill>
              </a:rPr>
              <a:t>blind spot of the RIS</a:t>
            </a:r>
          </a:p>
          <a:p>
            <a:pPr lvl="1"/>
            <a:r>
              <a:rPr lang="en-US" sz="1600" dirty="0"/>
              <a:t> BS may be able to serve the UE directly if the direct </a:t>
            </a:r>
            <a:r>
              <a:rPr lang="en-US" sz="1600" dirty="0" err="1"/>
              <a:t>linkis</a:t>
            </a:r>
            <a:r>
              <a:rPr lang="en-US" sz="1600" dirty="0"/>
              <a:t> no longer blocked at the new location</a:t>
            </a:r>
          </a:p>
          <a:p>
            <a:pPr lvl="1"/>
            <a:r>
              <a:rPr lang="en-US" sz="1600" dirty="0"/>
              <a:t>the system may need to switch to another RIS that can provide coverage in the UE’s new location</a:t>
            </a:r>
          </a:p>
          <a:p>
            <a:r>
              <a:rPr lang="en-US" sz="2000" dirty="0"/>
              <a:t> the next beam selected by the BS will likely be significantly different from the current one, as it may need to point in a completely different direction</a:t>
            </a:r>
          </a:p>
          <a:p>
            <a:pPr lvl="1"/>
            <a:r>
              <a:rPr lang="en-US" sz="1600" dirty="0"/>
              <a:t>Starkly contrasts </a:t>
            </a:r>
            <a:r>
              <a:rPr lang="en-US" sz="1600" b="1" i="1" dirty="0">
                <a:solidFill>
                  <a:srgbClr val="C00000"/>
                </a:solidFill>
              </a:rPr>
              <a:t>conventional</a:t>
            </a:r>
            <a:r>
              <a:rPr lang="en-US" sz="1600" dirty="0"/>
              <a:t> </a:t>
            </a:r>
            <a:r>
              <a:rPr lang="en-US" sz="1600" b="1" i="1" dirty="0">
                <a:solidFill>
                  <a:srgbClr val="C00000"/>
                </a:solidFill>
              </a:rPr>
              <a:t>tracking methods</a:t>
            </a:r>
            <a:r>
              <a:rPr lang="en-US" sz="1600" dirty="0"/>
              <a:t>, where beam sweeping typically occurs within neighboring beams to account for </a:t>
            </a:r>
            <a:r>
              <a:rPr lang="en-US" sz="1600" b="1" i="1" dirty="0">
                <a:solidFill>
                  <a:srgbClr val="C00000"/>
                </a:solidFill>
              </a:rPr>
              <a:t>small movements </a:t>
            </a:r>
            <a:r>
              <a:rPr lang="en-US" sz="1600" dirty="0"/>
              <a:t>of the UE. </a:t>
            </a:r>
          </a:p>
        </p:txBody>
      </p:sp>
      <p:sp>
        <p:nvSpPr>
          <p:cNvPr id="5" name="Fußzeilenplatzhalter 4"/>
          <p:cNvSpPr>
            <a:spLocks noGrp="1"/>
          </p:cNvSpPr>
          <p:nvPr>
            <p:ph type="ftr" sz="quarter" idx="17"/>
          </p:nvPr>
        </p:nvSpPr>
        <p:spPr/>
        <p:txBody>
          <a:bodyPr/>
          <a:lstStyle/>
          <a:p>
            <a:pPr>
              <a:defRPr/>
            </a:pPr>
            <a:r>
              <a:rPr lang="de-DE" b="1" dirty="0">
                <a:cs typeface="Calibri"/>
              </a:rPr>
              <a:t>6G-RIC </a:t>
            </a:r>
            <a:r>
              <a:rPr lang="de-DE" dirty="0">
                <a:cs typeface="Calibri"/>
              </a:rPr>
              <a:t>| </a:t>
            </a:r>
            <a:fld id="{E91B2C52-37C1-DD40-9204-CABDFC63E0EA}" type="datetime1">
              <a:rPr lang="de-DE" smtClean="0">
                <a:latin typeface="Calibri Light"/>
                <a:cs typeface="Calibri Light"/>
              </a:rPr>
              <a:t>25.11.2024</a:t>
            </a:fld>
            <a:r>
              <a:rPr lang="de-DE" dirty="0">
                <a:latin typeface="Calibri Light"/>
                <a:cs typeface="Calibri Light"/>
              </a:rPr>
              <a:t> | </a:t>
            </a:r>
            <a:fld id="{08965F53-14F4-DA4D-85E9-ED0E64CA1C13}" type="slidenum">
              <a:rPr lang="de-DE" smtClean="0">
                <a:latin typeface="Calibri Light"/>
                <a:cs typeface="Calibri Light"/>
              </a:rPr>
              <a:t>16</a:t>
            </a:fld>
            <a:endParaRPr lang="de-DE" dirty="0">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406" y="1736683"/>
            <a:ext cx="4747080" cy="4217736"/>
          </a:xfrm>
          <a:prstGeom prst="rect">
            <a:avLst/>
          </a:prstGeom>
        </p:spPr>
      </p:pic>
    </p:spTree>
    <p:extLst>
      <p:ext uri="{BB962C8B-B14F-4D97-AF65-F5344CB8AC3E}">
        <p14:creationId xmlns:p14="http://schemas.microsoft.com/office/powerpoint/2010/main" val="828150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Beam Leap While Tracking</a:t>
            </a:r>
          </a:p>
        </p:txBody>
      </p:sp>
      <p:sp>
        <p:nvSpPr>
          <p:cNvPr id="3" name="Textplatzhalter 2"/>
          <p:cNvSpPr>
            <a:spLocks noGrp="1"/>
          </p:cNvSpPr>
          <p:nvPr>
            <p:ph type="body" sz="quarter" idx="15"/>
          </p:nvPr>
        </p:nvSpPr>
        <p:spPr/>
        <p:txBody>
          <a:bodyPr/>
          <a:lstStyle/>
          <a:p>
            <a:r>
              <a:rPr lang="en-US" dirty="0"/>
              <a:t>Sudden shift in the required beam direction</a:t>
            </a:r>
          </a:p>
        </p:txBody>
      </p:sp>
      <p:sp>
        <p:nvSpPr>
          <p:cNvPr id="5" name="Fußzeilenplatzhalter 4"/>
          <p:cNvSpPr>
            <a:spLocks noGrp="1"/>
          </p:cNvSpPr>
          <p:nvPr>
            <p:ph type="ftr" sz="quarter" idx="17"/>
          </p:nvPr>
        </p:nvSpPr>
        <p:spPr/>
        <p:txBody>
          <a:bodyPr/>
          <a:lstStyle/>
          <a:p>
            <a:pPr>
              <a:defRPr/>
            </a:pPr>
            <a:r>
              <a:rPr lang="de-DE" b="1" dirty="0">
                <a:cs typeface="Calibri"/>
              </a:rPr>
              <a:t>6G-RIC </a:t>
            </a:r>
            <a:r>
              <a:rPr lang="de-DE" dirty="0">
                <a:cs typeface="Calibri"/>
              </a:rPr>
              <a:t>| </a:t>
            </a:r>
            <a:fld id="{E91B2C52-37C1-DD40-9204-CABDFC63E0EA}" type="datetime1">
              <a:rPr lang="de-DE" smtClean="0">
                <a:latin typeface="Calibri Light"/>
                <a:cs typeface="Calibri Light"/>
              </a:rPr>
              <a:t>25.11.2024</a:t>
            </a:fld>
            <a:r>
              <a:rPr lang="de-DE" dirty="0">
                <a:latin typeface="Calibri Light"/>
                <a:cs typeface="Calibri Light"/>
              </a:rPr>
              <a:t> | </a:t>
            </a:r>
            <a:fld id="{08965F53-14F4-DA4D-85E9-ED0E64CA1C13}" type="slidenum">
              <a:rPr lang="de-DE" smtClean="0">
                <a:latin typeface="Calibri Light"/>
                <a:cs typeface="Calibri Light"/>
              </a:rPr>
              <a:t>17</a:t>
            </a:fld>
            <a:endParaRPr lang="de-DE" dirty="0">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406" y="1736683"/>
            <a:ext cx="4747080" cy="4217736"/>
          </a:xfrm>
          <a:prstGeom prst="rect">
            <a:avLst/>
          </a:prstGeom>
        </p:spPr>
      </p:pic>
      <p:sp>
        <p:nvSpPr>
          <p:cNvPr id="10" name="Textplatzhalter 3">
            <a:extLst>
              <a:ext uri="{FF2B5EF4-FFF2-40B4-BE49-F238E27FC236}">
                <a16:creationId xmlns:a16="http://schemas.microsoft.com/office/drawing/2014/main" id="{7534452C-23B7-4D2D-AECC-0F7B510E3861}"/>
              </a:ext>
            </a:extLst>
          </p:cNvPr>
          <p:cNvSpPr>
            <a:spLocks noGrp="1"/>
          </p:cNvSpPr>
          <p:nvPr>
            <p:ph type="body" sz="quarter" idx="16"/>
          </p:nvPr>
        </p:nvSpPr>
        <p:spPr>
          <a:xfrm>
            <a:off x="430205" y="1782469"/>
            <a:ext cx="6419003" cy="4435195"/>
          </a:xfrm>
        </p:spPr>
        <p:txBody>
          <a:bodyPr/>
          <a:lstStyle/>
          <a:p>
            <a:r>
              <a:rPr lang="en-US" sz="2000" dirty="0"/>
              <a:t>In a mobile UE scenario, due to the </a:t>
            </a:r>
            <a:r>
              <a:rPr lang="en-US" sz="2000" b="1" i="1" dirty="0">
                <a:solidFill>
                  <a:srgbClr val="C00000"/>
                </a:solidFill>
              </a:rPr>
              <a:t>movement</a:t>
            </a:r>
            <a:r>
              <a:rPr lang="en-US" sz="2000" dirty="0"/>
              <a:t> of the UE, the device currently served via a RIS-assisted link may enter a </a:t>
            </a:r>
            <a:r>
              <a:rPr lang="en-US" sz="2000" b="1" i="1" dirty="0">
                <a:solidFill>
                  <a:srgbClr val="C00000"/>
                </a:solidFill>
              </a:rPr>
              <a:t>blind spot of the RIS</a:t>
            </a:r>
          </a:p>
          <a:p>
            <a:pPr lvl="1"/>
            <a:r>
              <a:rPr lang="en-US" sz="1600" dirty="0"/>
              <a:t> BS may be able to serve the UE directly if the direct </a:t>
            </a:r>
            <a:r>
              <a:rPr lang="en-US" sz="1600" dirty="0" err="1"/>
              <a:t>linkis</a:t>
            </a:r>
            <a:r>
              <a:rPr lang="en-US" sz="1600" dirty="0"/>
              <a:t> no longer blocked at the new location</a:t>
            </a:r>
          </a:p>
          <a:p>
            <a:pPr lvl="1"/>
            <a:r>
              <a:rPr lang="en-US" sz="1600" dirty="0"/>
              <a:t>the system may need to switch to another RIS that can provide coverage in the UE’s new location</a:t>
            </a:r>
          </a:p>
          <a:p>
            <a:r>
              <a:rPr lang="en-US" sz="2000" dirty="0"/>
              <a:t> the next beam selected by the BS will likely be significantly different from the current one, as it may need to point in a completely different direction</a:t>
            </a:r>
          </a:p>
          <a:p>
            <a:pPr lvl="1"/>
            <a:r>
              <a:rPr lang="en-US" sz="1600" dirty="0"/>
              <a:t>Starkly contrasts </a:t>
            </a:r>
            <a:r>
              <a:rPr lang="en-US" sz="1600" b="1" i="1" dirty="0">
                <a:solidFill>
                  <a:srgbClr val="C00000"/>
                </a:solidFill>
              </a:rPr>
              <a:t>conventional</a:t>
            </a:r>
            <a:r>
              <a:rPr lang="en-US" sz="1600" dirty="0"/>
              <a:t> </a:t>
            </a:r>
            <a:r>
              <a:rPr lang="en-US" sz="1600" b="1" i="1" dirty="0">
                <a:solidFill>
                  <a:srgbClr val="C00000"/>
                </a:solidFill>
              </a:rPr>
              <a:t>tracking methods</a:t>
            </a:r>
            <a:r>
              <a:rPr lang="en-US" sz="1600" dirty="0"/>
              <a:t>, where beam sweeping typically occurs within neighboring beams to account for </a:t>
            </a:r>
            <a:r>
              <a:rPr lang="en-US" sz="1600" b="1" i="1" dirty="0">
                <a:solidFill>
                  <a:srgbClr val="C00000"/>
                </a:solidFill>
              </a:rPr>
              <a:t>small movements </a:t>
            </a:r>
            <a:r>
              <a:rPr lang="en-US" sz="1600" dirty="0"/>
              <a:t>of the UE. </a:t>
            </a:r>
          </a:p>
        </p:txBody>
      </p:sp>
      <p:sp>
        <p:nvSpPr>
          <p:cNvPr id="8" name="Speech Bubble: Rectangle 7">
            <a:extLst>
              <a:ext uri="{FF2B5EF4-FFF2-40B4-BE49-F238E27FC236}">
                <a16:creationId xmlns:a16="http://schemas.microsoft.com/office/drawing/2014/main" id="{BE6E21DF-1643-4110-A6E7-B9316A49AC81}"/>
              </a:ext>
            </a:extLst>
          </p:cNvPr>
          <p:cNvSpPr/>
          <p:nvPr/>
        </p:nvSpPr>
        <p:spPr bwMode="auto">
          <a:xfrm>
            <a:off x="4620006" y="4220308"/>
            <a:ext cx="2759400" cy="974689"/>
          </a:xfrm>
          <a:prstGeom prst="wedgeRectCallout">
            <a:avLst>
              <a:gd name="adj1" fmla="val -32058"/>
              <a:gd name="adj2" fmla="val 66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Another</a:t>
            </a:r>
            <a:r>
              <a:rPr lang="de-DE" dirty="0"/>
              <a:t> </a:t>
            </a:r>
            <a:r>
              <a:rPr lang="de-DE" dirty="0" err="1"/>
              <a:t>new</a:t>
            </a:r>
            <a:r>
              <a:rPr lang="de-DE" dirty="0"/>
              <a:t> </a:t>
            </a:r>
            <a:r>
              <a:rPr lang="de-DE" dirty="0" err="1"/>
              <a:t>aspect</a:t>
            </a:r>
            <a:r>
              <a:rPr lang="de-DE" dirty="0"/>
              <a:t>! </a:t>
            </a:r>
            <a:r>
              <a:rPr lang="de-DE" dirty="0" err="1"/>
              <a:t>Requires</a:t>
            </a:r>
            <a:r>
              <a:rPr lang="de-DE" dirty="0"/>
              <a:t> beam jump/</a:t>
            </a:r>
            <a:r>
              <a:rPr lang="de-DE" dirty="0" err="1"/>
              <a:t>leap</a:t>
            </a:r>
            <a:r>
              <a:rPr lang="de-DE" dirty="0"/>
              <a:t> </a:t>
            </a:r>
            <a:r>
              <a:rPr lang="de-DE" dirty="0" err="1"/>
              <a:t>procedure</a:t>
            </a:r>
            <a:r>
              <a:rPr lang="de-DE" dirty="0"/>
              <a:t>.</a:t>
            </a:r>
            <a:endParaRPr lang="en-AT" dirty="0"/>
          </a:p>
        </p:txBody>
      </p:sp>
    </p:spTree>
    <p:extLst>
      <p:ext uri="{BB962C8B-B14F-4D97-AF65-F5344CB8AC3E}">
        <p14:creationId xmlns:p14="http://schemas.microsoft.com/office/powerpoint/2010/main" val="273039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18</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dirty="0"/>
              <a:t>CONTROL PLANE ASPECTS: Use Cases</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3022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Scenarios and Challenges for Control Plane</a:t>
            </a:r>
          </a:p>
        </p:txBody>
      </p:sp>
      <p:sp>
        <p:nvSpPr>
          <p:cNvPr id="3" name="Textplatzhalter 2"/>
          <p:cNvSpPr>
            <a:spLocks noGrp="1"/>
          </p:cNvSpPr>
          <p:nvPr>
            <p:ph type="body" sz="quarter" idx="15"/>
          </p:nvPr>
        </p:nvSpPr>
        <p:spPr/>
        <p:txBody>
          <a:bodyPr/>
          <a:lstStyle/>
          <a:p>
            <a:r>
              <a:rPr lang="en-US" dirty="0"/>
              <a:t>Depending on Use Case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19</a:t>
            </a:fld>
            <a:endParaRPr lang="de-DE">
              <a:latin typeface="Calibri Light"/>
              <a:cs typeface="Calibri Light"/>
            </a:endParaRPr>
          </a:p>
        </p:txBody>
      </p:sp>
      <p:pic>
        <p:nvPicPr>
          <p:cNvPr id="6" name="Grafik 5"/>
          <p:cNvPicPr>
            <a:picLocks noChangeAspect="1"/>
          </p:cNvPicPr>
          <p:nvPr/>
        </p:nvPicPr>
        <p:blipFill>
          <a:blip r:embed="rId2"/>
          <a:stretch>
            <a:fillRect/>
          </a:stretch>
        </p:blipFill>
        <p:spPr>
          <a:xfrm>
            <a:off x="61178" y="2293050"/>
            <a:ext cx="6143625" cy="2590800"/>
          </a:xfrm>
          <a:prstGeom prst="rect">
            <a:avLst/>
          </a:prstGeom>
        </p:spPr>
      </p:pic>
      <p:pic>
        <p:nvPicPr>
          <p:cNvPr id="7" name="Grafik 6"/>
          <p:cNvPicPr>
            <a:picLocks noChangeAspect="1"/>
          </p:cNvPicPr>
          <p:nvPr/>
        </p:nvPicPr>
        <p:blipFill>
          <a:blip r:embed="rId3"/>
          <a:stretch>
            <a:fillRect/>
          </a:stretch>
        </p:blipFill>
        <p:spPr>
          <a:xfrm>
            <a:off x="6238204" y="2523391"/>
            <a:ext cx="5833781" cy="2771266"/>
          </a:xfrm>
          <a:prstGeom prst="rect">
            <a:avLst/>
          </a:prstGeom>
        </p:spPr>
      </p:pic>
      <p:cxnSp>
        <p:nvCxnSpPr>
          <p:cNvPr id="8" name="Straight Connector 7">
            <a:extLst>
              <a:ext uri="{FF2B5EF4-FFF2-40B4-BE49-F238E27FC236}">
                <a16:creationId xmlns:a16="http://schemas.microsoft.com/office/drawing/2014/main" id="{0770C304-A22E-48FD-AA80-6F1C735371EA}"/>
              </a:ext>
            </a:extLst>
          </p:cNvPr>
          <p:cNvCxnSpPr/>
          <p:nvPr/>
        </p:nvCxnSpPr>
        <p:spPr>
          <a:xfrm>
            <a:off x="3879542" y="4092605"/>
            <a:ext cx="155359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294E8FD-B286-492F-AEC2-B6577A7F57C1}"/>
              </a:ext>
            </a:extLst>
          </p:cNvPr>
          <p:cNvCxnSpPr>
            <a:cxnSpLocks/>
          </p:cNvCxnSpPr>
          <p:nvPr/>
        </p:nvCxnSpPr>
        <p:spPr>
          <a:xfrm>
            <a:off x="8941294" y="2993253"/>
            <a:ext cx="17296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5B7B56-66D4-4421-B712-1FC72F2FF57E}"/>
              </a:ext>
            </a:extLst>
          </p:cNvPr>
          <p:cNvCxnSpPr>
            <a:cxnSpLocks/>
          </p:cNvCxnSpPr>
          <p:nvPr/>
        </p:nvCxnSpPr>
        <p:spPr>
          <a:xfrm>
            <a:off x="9806126" y="3991990"/>
            <a:ext cx="72279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147B06-B95F-4991-A0CC-E5094D4EEE3C}"/>
              </a:ext>
            </a:extLst>
          </p:cNvPr>
          <p:cNvCxnSpPr>
            <a:cxnSpLocks/>
          </p:cNvCxnSpPr>
          <p:nvPr/>
        </p:nvCxnSpPr>
        <p:spPr>
          <a:xfrm>
            <a:off x="1622394" y="4233167"/>
            <a:ext cx="175112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CC01F6-B615-47B9-81D1-9ACA0F5A4171}"/>
              </a:ext>
            </a:extLst>
          </p:cNvPr>
          <p:cNvCxnSpPr>
            <a:cxnSpLocks/>
          </p:cNvCxnSpPr>
          <p:nvPr/>
        </p:nvCxnSpPr>
        <p:spPr>
          <a:xfrm>
            <a:off x="1622394" y="4536487"/>
            <a:ext cx="19464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197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platzhalter 2"/>
          <p:cNvSpPr>
            <a:spLocks noGrp="1"/>
          </p:cNvSpPr>
          <p:nvPr>
            <p:ph type="body" sz="quarter" idx="11"/>
          </p:nvPr>
        </p:nvSpPr>
        <p:spPr bwMode="auto"/>
        <p:txBody>
          <a:bodyPr/>
          <a:lstStyle/>
          <a:p>
            <a:pPr>
              <a:defRPr/>
            </a:pPr>
            <a:r>
              <a:rPr lang="de-DE" dirty="0"/>
              <a:t>Ehsan Tohidi, Max Franke, André Drummond, </a:t>
            </a:r>
          </a:p>
          <a:p>
            <a:pPr>
              <a:defRPr/>
            </a:pPr>
            <a:r>
              <a:rPr lang="de-DE" b="1" dirty="0"/>
              <a:t>Stefan Schmid</a:t>
            </a:r>
            <a:r>
              <a:rPr lang="de-DE" dirty="0"/>
              <a:t>, Admela Jukan, </a:t>
            </a:r>
            <a:r>
              <a:rPr lang="de-DE" dirty="0" err="1"/>
              <a:t>and</a:t>
            </a:r>
            <a:r>
              <a:rPr lang="de-DE" dirty="0"/>
              <a:t> Slawomir </a:t>
            </a:r>
            <a:r>
              <a:rPr lang="de-DE" dirty="0" err="1"/>
              <a:t>Stańczak</a:t>
            </a:r>
            <a:endParaRPr dirty="0"/>
          </a:p>
        </p:txBody>
      </p:sp>
      <p:sp>
        <p:nvSpPr>
          <p:cNvPr id="4" name="Fußzeilenplatzhalter 3"/>
          <p:cNvSpPr>
            <a:spLocks noGrp="1"/>
          </p:cNvSpPr>
          <p:nvPr>
            <p:ph type="ftr" sz="quarter" idx="12"/>
          </p:nvPr>
        </p:nvSpPr>
        <p:spPr bwMode="auto">
          <a:xfrm>
            <a:off x="430204" y="6217665"/>
            <a:ext cx="4114800" cy="365125"/>
          </a:xfrm>
        </p:spPr>
        <p:txBody>
          <a:bodyPr/>
          <a:lstStyle/>
          <a:p>
            <a:pPr>
              <a:defRPr/>
            </a:pPr>
            <a:r>
              <a:rPr lang="de-DE" b="1" dirty="0">
                <a:cs typeface="Calibri"/>
              </a:rPr>
              <a:t>6G-RIC </a:t>
            </a:r>
            <a:r>
              <a:rPr lang="de-DE" dirty="0">
                <a:cs typeface="Calibri"/>
              </a:rPr>
              <a:t>| </a:t>
            </a:r>
            <a:fld id="{E91B2C52-37C1-DD40-9204-CABDFC63E0EA}" type="datetime1">
              <a:rPr lang="de-DE">
                <a:latin typeface="Calibri Light"/>
                <a:cs typeface="Calibri Light"/>
              </a:rPr>
              <a:t>25.11.2024</a:t>
            </a:fld>
            <a:r>
              <a:rPr lang="de-DE" dirty="0">
                <a:latin typeface="Calibri Light"/>
                <a:cs typeface="Calibri Light"/>
              </a:rPr>
              <a:t> </a:t>
            </a:r>
            <a:r>
              <a:rPr lang="de-DE">
                <a:latin typeface="Calibri Light"/>
                <a:cs typeface="Calibri Light"/>
              </a:rPr>
              <a:t>| </a:t>
            </a:r>
            <a:fld id="{08965F53-14F4-DA4D-85E9-ED0E64CA1C13}" type="slidenum">
              <a:rPr lang="de-DE" smtClean="0">
                <a:latin typeface="Calibri Light"/>
                <a:cs typeface="Calibri Light"/>
              </a:rPr>
              <a:t>2</a:t>
            </a:fld>
            <a:endParaRPr lang="de-DE" dirty="0">
              <a:latin typeface="Calibri Light"/>
              <a:cs typeface="Calibri Light"/>
            </a:endParaRPr>
          </a:p>
        </p:txBody>
      </p:sp>
      <p:sp>
        <p:nvSpPr>
          <p:cNvPr id="5" name="Textplatzhalter 2"/>
          <p:cNvSpPr txBox="1"/>
          <p:nvPr/>
        </p:nvSpPr>
        <p:spPr bwMode="auto">
          <a:xfrm>
            <a:off x="845818" y="3995435"/>
            <a:ext cx="10222323" cy="388672"/>
          </a:xfrm>
          <a:prstGeom prst="rect">
            <a:avLst/>
          </a:prstGeom>
        </p:spPr>
        <p:txBody>
          <a:bodyPr/>
          <a:lstStyle>
            <a:lvl1pPr marL="0" marR="0" indent="0" algn="l" defTabSz="914400">
              <a:lnSpc>
                <a:spcPct val="90000"/>
              </a:lnSpc>
              <a:spcBef>
                <a:spcPts val="1000"/>
              </a:spcBef>
              <a:spcAft>
                <a:spcPts val="0"/>
              </a:spcAft>
              <a:buClrTx/>
              <a:buSzTx/>
              <a:buFont typeface="Arial"/>
              <a:buNone/>
              <a:defRPr sz="2400">
                <a:solidFill>
                  <a:schemeClr val="bg1"/>
                </a:solidFill>
                <a:latin typeface="Calibri"/>
                <a:ea typeface="+mn-ea"/>
                <a:cs typeface="Calibri"/>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defRPr/>
            </a:pPr>
            <a:r>
              <a:rPr lang="en-US" dirty="0"/>
              <a:t>RIS-Assisted 6G Networks: Challenges and Tradeoffs in Control Standardization</a:t>
            </a:r>
            <a:endParaRPr dirty="0"/>
          </a:p>
        </p:txBody>
      </p:sp>
      <p:pic>
        <p:nvPicPr>
          <p:cNvPr id="2" name="Grafik 1"/>
          <p:cNvPicPr>
            <a:picLocks noChangeAspect="1"/>
          </p:cNvPicPr>
          <p:nvPr/>
        </p:nvPicPr>
        <p:blipFill>
          <a:blip r:embed="rId2"/>
          <a:stretch>
            <a:fillRect/>
          </a:stretch>
        </p:blipFill>
        <p:spPr>
          <a:xfrm>
            <a:off x="4673589" y="6159809"/>
            <a:ext cx="2070792" cy="564995"/>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624" y="6159809"/>
            <a:ext cx="770982" cy="56499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00" y="6159809"/>
            <a:ext cx="1512276" cy="564995"/>
          </a:xfrm>
          <a:prstGeom prst="rect">
            <a:avLst/>
          </a:prstGeom>
        </p:spPr>
      </p:pic>
      <p:sp>
        <p:nvSpPr>
          <p:cNvPr id="8" name="Speech Bubble: Rectangle 7">
            <a:extLst>
              <a:ext uri="{FF2B5EF4-FFF2-40B4-BE49-F238E27FC236}">
                <a16:creationId xmlns:a16="http://schemas.microsoft.com/office/drawing/2014/main" id="{5069F75D-A8CB-41A2-9A46-2476BE8A8B60}"/>
              </a:ext>
            </a:extLst>
          </p:cNvPr>
          <p:cNvSpPr/>
          <p:nvPr/>
        </p:nvSpPr>
        <p:spPr>
          <a:xfrm>
            <a:off x="3390955" y="2190541"/>
            <a:ext cx="5290821" cy="1419894"/>
          </a:xfrm>
          <a:prstGeom prst="wedgeRectCallout">
            <a:avLst>
              <a:gd name="adj1" fmla="val -39125"/>
              <a:gd name="adj2" fmla="val 7258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Much </a:t>
            </a:r>
            <a:r>
              <a:rPr lang="de-DE" dirty="0" err="1">
                <a:solidFill>
                  <a:schemeClr val="tx1"/>
                </a:solidFill>
              </a:rPr>
              <a:t>research</a:t>
            </a:r>
            <a:r>
              <a:rPr lang="de-DE" dirty="0">
                <a:solidFill>
                  <a:schemeClr val="tx1"/>
                </a:solidFill>
              </a:rPr>
              <a:t> on RIS </a:t>
            </a:r>
            <a:r>
              <a:rPr lang="de-DE" b="1" i="1" dirty="0" err="1">
                <a:solidFill>
                  <a:srgbClr val="C00000"/>
                </a:solidFill>
              </a:rPr>
              <a:t>devices</a:t>
            </a:r>
            <a:r>
              <a:rPr lang="de-DE" dirty="0">
                <a:solidFill>
                  <a:schemeClr val="tx1"/>
                </a:solidFill>
              </a:rPr>
              <a:t> and </a:t>
            </a:r>
            <a:r>
              <a:rPr lang="de-DE" dirty="0" err="1">
                <a:solidFill>
                  <a:schemeClr val="tx1"/>
                </a:solidFill>
              </a:rPr>
              <a:t>physical</a:t>
            </a:r>
            <a:r>
              <a:rPr lang="de-DE" dirty="0">
                <a:solidFill>
                  <a:schemeClr val="tx1"/>
                </a:solidFill>
              </a:rPr>
              <a:t> </a:t>
            </a:r>
            <a:r>
              <a:rPr lang="de-DE" dirty="0" err="1">
                <a:solidFill>
                  <a:schemeClr val="tx1"/>
                </a:solidFill>
              </a:rPr>
              <a:t>properties</a:t>
            </a:r>
            <a:r>
              <a:rPr lang="de-DE" dirty="0">
                <a:solidFill>
                  <a:schemeClr val="tx1"/>
                </a:solidFill>
              </a:rPr>
              <a:t>, </a:t>
            </a:r>
            <a:r>
              <a:rPr lang="de-DE" b="1" i="1" dirty="0">
                <a:solidFill>
                  <a:srgbClr val="C00000"/>
                </a:solidFill>
              </a:rPr>
              <a:t>network-level</a:t>
            </a:r>
            <a:r>
              <a:rPr lang="de-DE" dirty="0">
                <a:solidFill>
                  <a:schemeClr val="tx1"/>
                </a:solidFill>
              </a:rPr>
              <a:t> </a:t>
            </a:r>
            <a:r>
              <a:rPr lang="de-DE" dirty="0" err="1">
                <a:solidFill>
                  <a:schemeClr val="tx1"/>
                </a:solidFill>
              </a:rPr>
              <a:t>studies</a:t>
            </a:r>
            <a:r>
              <a:rPr lang="de-DE" dirty="0">
                <a:solidFill>
                  <a:schemeClr val="tx1"/>
                </a:solidFill>
              </a:rPr>
              <a:t> rare. </a:t>
            </a:r>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t>
            </a:r>
            <a:r>
              <a:rPr lang="de-DE" dirty="0" err="1">
                <a:solidFill>
                  <a:schemeClr val="tx1"/>
                </a:solidFill>
              </a:rPr>
              <a:t>models</a:t>
            </a:r>
            <a:r>
              <a:rPr lang="de-DE" dirty="0">
                <a:solidFill>
                  <a:schemeClr val="tx1"/>
                </a:solidFill>
              </a:rPr>
              <a:t> </a:t>
            </a:r>
            <a:r>
              <a:rPr lang="de-DE" dirty="0" err="1">
                <a:solidFill>
                  <a:schemeClr val="tx1"/>
                </a:solidFill>
              </a:rPr>
              <a:t>for</a:t>
            </a:r>
            <a:r>
              <a:rPr lang="de-DE" dirty="0">
                <a:solidFill>
                  <a:schemeClr val="tx1"/>
                </a:solidFill>
              </a:rPr>
              <a:t> </a:t>
            </a:r>
            <a:r>
              <a:rPr lang="de-DE" dirty="0" err="1">
                <a:solidFill>
                  <a:schemeClr val="tx1"/>
                </a:solidFill>
              </a:rPr>
              <a:t>understanding</a:t>
            </a:r>
            <a:r>
              <a:rPr lang="de-DE" dirty="0">
                <a:solidFill>
                  <a:schemeClr val="tx1"/>
                </a:solidFill>
              </a:rPr>
              <a:t> </a:t>
            </a:r>
            <a:r>
              <a:rPr lang="de-DE" b="1" i="1" dirty="0" err="1">
                <a:solidFill>
                  <a:srgbClr val="C00000"/>
                </a:solidFill>
              </a:rPr>
              <a:t>performance</a:t>
            </a:r>
            <a:r>
              <a:rPr lang="de-DE" dirty="0">
                <a:solidFill>
                  <a:schemeClr val="tx1"/>
                </a:solidFill>
              </a:rPr>
              <a:t> and </a:t>
            </a:r>
            <a:r>
              <a:rPr lang="de-DE" b="1" i="1" dirty="0" err="1">
                <a:solidFill>
                  <a:srgbClr val="C00000"/>
                </a:solidFill>
              </a:rPr>
              <a:t>standards</a:t>
            </a:r>
            <a:r>
              <a:rPr lang="de-DE" dirty="0">
                <a:solidFill>
                  <a:schemeClr val="tx1"/>
                </a:solidFill>
              </a:rPr>
              <a:t>. </a:t>
            </a:r>
            <a:r>
              <a:rPr lang="de-DE" dirty="0" err="1">
                <a:solidFill>
                  <a:schemeClr val="tx1"/>
                </a:solidFill>
              </a:rPr>
              <a:t>What</a:t>
            </a:r>
            <a:r>
              <a:rPr lang="de-DE" dirty="0">
                <a:solidFill>
                  <a:schemeClr val="tx1"/>
                </a:solidFill>
              </a:rPr>
              <a:t> </a:t>
            </a:r>
            <a:r>
              <a:rPr lang="de-DE" dirty="0" err="1">
                <a:solidFill>
                  <a:schemeClr val="tx1"/>
                </a:solidFill>
              </a:rPr>
              <a:t>is</a:t>
            </a:r>
            <a:r>
              <a:rPr lang="de-DE" dirty="0">
                <a:solidFill>
                  <a:schemeClr val="tx1"/>
                </a:solidFill>
              </a:rPr>
              <a:t> </a:t>
            </a:r>
            <a:r>
              <a:rPr lang="de-DE" b="1" i="1" dirty="0" err="1">
                <a:solidFill>
                  <a:srgbClr val="C00000"/>
                </a:solidFill>
              </a:rPr>
              <a:t>unique</a:t>
            </a:r>
            <a:r>
              <a:rPr lang="de-DE" dirty="0">
                <a:solidFill>
                  <a:schemeClr val="tx1"/>
                </a:solidFill>
              </a:rPr>
              <a:t> </a:t>
            </a:r>
            <a:r>
              <a:rPr lang="de-DE" dirty="0" err="1">
                <a:solidFill>
                  <a:schemeClr val="tx1"/>
                </a:solidFill>
              </a:rPr>
              <a:t>here</a:t>
            </a:r>
            <a:r>
              <a:rPr lang="de-DE" dirty="0">
                <a:solidFill>
                  <a:schemeClr val="tx1"/>
                </a:solidFill>
              </a:rPr>
              <a:t>? And </a:t>
            </a:r>
            <a:r>
              <a:rPr lang="de-DE" dirty="0" err="1">
                <a:solidFill>
                  <a:schemeClr val="tx1"/>
                </a:solidFill>
              </a:rPr>
              <a:t>implications</a:t>
            </a:r>
            <a:r>
              <a:rPr lang="de-DE" dirty="0">
                <a:solidFill>
                  <a:schemeClr val="tx1"/>
                </a:solidFill>
              </a:rPr>
              <a:t> </a:t>
            </a:r>
            <a:r>
              <a:rPr lang="de-DE" dirty="0" err="1">
                <a:solidFill>
                  <a:schemeClr val="tx1"/>
                </a:solidFill>
              </a:rPr>
              <a:t>for</a:t>
            </a:r>
            <a:r>
              <a:rPr lang="de-DE" dirty="0">
                <a:solidFill>
                  <a:schemeClr val="tx1"/>
                </a:solidFill>
              </a:rPr>
              <a:t> </a:t>
            </a:r>
            <a:r>
              <a:rPr lang="de-DE" b="1" i="1" dirty="0" err="1">
                <a:solidFill>
                  <a:srgbClr val="C00000"/>
                </a:solidFill>
              </a:rPr>
              <a:t>control</a:t>
            </a:r>
            <a:r>
              <a:rPr lang="de-DE" b="1" i="1" dirty="0">
                <a:solidFill>
                  <a:srgbClr val="C00000"/>
                </a:solidFill>
              </a:rPr>
              <a:t> plane</a:t>
            </a:r>
            <a:r>
              <a:rPr lang="de-DE" dirty="0">
                <a:solidFill>
                  <a:schemeClr val="tx1"/>
                </a:solidFill>
              </a:rPr>
              <a:t>?</a:t>
            </a:r>
            <a:endParaRPr lang="en-AT" dirty="0">
              <a:solidFill>
                <a:schemeClr val="tx1"/>
              </a:solidFill>
            </a:endParaRPr>
          </a:p>
        </p:txBody>
      </p:sp>
    </p:spTree>
    <p:extLst>
      <p:ext uri="{BB962C8B-B14F-4D97-AF65-F5344CB8AC3E}">
        <p14:creationId xmlns:p14="http://schemas.microsoft.com/office/powerpoint/2010/main" val="4003266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20</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sz="2800" dirty="0"/>
              <a:t>CONTROL PLANE ASPECTS: Proposed RIS Control</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0080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RIS-assisted Link </a:t>
            </a:r>
            <a:r>
              <a:rPr lang="en-US" u="sng" dirty="0"/>
              <a:t>Restoration</a:t>
            </a:r>
            <a:r>
              <a:rPr lang="en-US" dirty="0"/>
              <a:t> Procedure</a:t>
            </a:r>
          </a:p>
        </p:txBody>
      </p:sp>
      <mc:AlternateContent xmlns:mc="http://schemas.openxmlformats.org/markup-compatibility/2006">
        <mc:Choice xmlns:a14="http://schemas.microsoft.com/office/drawing/2010/main" Requires="a14">
          <p:sp>
            <p:nvSpPr>
              <p:cNvPr id="4" name="Textplatzhalter 3"/>
              <p:cNvSpPr>
                <a:spLocks noGrp="1"/>
              </p:cNvSpPr>
              <p:nvPr>
                <p:ph type="body" sz="quarter" idx="16"/>
              </p:nvPr>
            </p:nvSpPr>
            <p:spPr>
              <a:xfrm>
                <a:off x="430205" y="1729206"/>
                <a:ext cx="7263064" cy="3930846"/>
              </a:xfrm>
            </p:spPr>
            <p:txBody>
              <a:bodyPr/>
              <a:lstStyle/>
              <a:p>
                <a:pPr>
                  <a:lnSpc>
                    <a:spcPct val="100000"/>
                  </a:lnSpc>
                </a:pPr>
                <a:r>
                  <a:rPr lang="en-US" sz="2000" dirty="0"/>
                  <a:t>Link restoration: establishing a RIS-assisted link for a UE that was initially connected directly to the BS. </a:t>
                </a:r>
                <a:r>
                  <a:rPr lang="en-US" sz="2000" b="1" i="1" dirty="0">
                    <a:solidFill>
                      <a:srgbClr val="C00000"/>
                    </a:solidFill>
                  </a:rPr>
                  <a:t>Triggered</a:t>
                </a:r>
                <a:r>
                  <a:rPr lang="en-US" sz="2000" dirty="0"/>
                  <a:t> based on:</a:t>
                </a:r>
              </a:p>
              <a:p>
                <a:pPr lvl="1">
                  <a:lnSpc>
                    <a:spcPct val="100000"/>
                  </a:lnSpc>
                </a:pPr>
                <a:r>
                  <a:rPr lang="en-US" sz="1600" b="1" i="1" dirty="0">
                    <a:solidFill>
                      <a:srgbClr val="C00000"/>
                    </a:solidFill>
                  </a:rPr>
                  <a:t>Predicted (“anticipated”)</a:t>
                </a:r>
                <a:r>
                  <a:rPr lang="en-US" sz="1600" dirty="0"/>
                  <a:t> based on prior information available to the BS (e.g.,</a:t>
                </a:r>
                <a:r>
                  <a:rPr lang="en-US" sz="1600" b="1" i="1" dirty="0">
                    <a:solidFill>
                      <a:srgbClr val="C00000"/>
                    </a:solidFill>
                  </a:rPr>
                  <a:t> radio maps </a:t>
                </a:r>
                <a:r>
                  <a:rPr lang="en-US" sz="1600" dirty="0"/>
                  <a:t>of the environment).</a:t>
                </a:r>
              </a:p>
              <a:p>
                <a:pPr lvl="1">
                  <a:lnSpc>
                    <a:spcPct val="100000"/>
                  </a:lnSpc>
                </a:pPr>
                <a:r>
                  <a:rPr lang="en-US" sz="1600" b="1" i="1" dirty="0">
                    <a:solidFill>
                      <a:srgbClr val="C00000"/>
                    </a:solidFill>
                  </a:rPr>
                  <a:t>Continuously</a:t>
                </a:r>
                <a:r>
                  <a:rPr lang="en-US" sz="1600" dirty="0"/>
                  <a:t> </a:t>
                </a:r>
                <a:r>
                  <a:rPr lang="en-US" sz="1600" b="1" i="1" dirty="0">
                    <a:solidFill>
                      <a:srgbClr val="C00000"/>
                    </a:solidFill>
                  </a:rPr>
                  <a:t>monitor channel quality </a:t>
                </a:r>
                <a:r>
                  <a:rPr lang="en-US" sz="1600" dirty="0"/>
                  <a:t>and detect link degradation trends.</a:t>
                </a:r>
                <a:endParaRPr lang="en-US" sz="1400" dirty="0"/>
              </a:p>
              <a:p>
                <a:pPr>
                  <a:lnSpc>
                    <a:spcPct val="100000"/>
                  </a:lnSpc>
                </a:pPr>
                <a:r>
                  <a:rPr lang="en-US" sz="2000" dirty="0"/>
                  <a:t>BS triggers the </a:t>
                </a:r>
                <a:r>
                  <a:rPr lang="en-US" sz="2000" b="1" i="1" dirty="0">
                    <a:solidFill>
                      <a:srgbClr val="C00000"/>
                    </a:solidFill>
                  </a:rPr>
                  <a:t>network controller </a:t>
                </a:r>
                <a14:m>
                  <m:oMath xmlns:m="http://schemas.openxmlformats.org/officeDocument/2006/math">
                    <m:r>
                      <a:rPr lang="en-US" sz="2000" b="0" i="1" smtClean="0">
                        <a:latin typeface="Cambria Math" panose="02040503050406030204" pitchFamily="18" charset="0"/>
                      </a:rPr>
                      <m:t>→</m:t>
                    </m:r>
                  </m:oMath>
                </a14:m>
                <a:r>
                  <a:rPr lang="en-US" sz="2000" dirty="0"/>
                  <a:t> initiate the link restoration</a:t>
                </a:r>
              </a:p>
              <a:p>
                <a:pPr>
                  <a:lnSpc>
                    <a:spcPct val="100000"/>
                  </a:lnSpc>
                </a:pPr>
                <a:r>
                  <a:rPr lang="en-US" sz="2000" dirty="0"/>
                  <a:t>Network controller creates a pool of </a:t>
                </a:r>
                <a:r>
                  <a:rPr lang="en-US" sz="2000" b="1" i="1" dirty="0">
                    <a:solidFill>
                      <a:srgbClr val="C00000"/>
                    </a:solidFill>
                  </a:rPr>
                  <a:t>candidate RISs</a:t>
                </a:r>
              </a:p>
              <a:p>
                <a:pPr lvl="1">
                  <a:lnSpc>
                    <a:spcPct val="100000"/>
                  </a:lnSpc>
                </a:pPr>
                <a:r>
                  <a:rPr lang="en-US" sz="1600" dirty="0"/>
                  <a:t>Resource allocation algorithm to select the RIS</a:t>
                </a:r>
              </a:p>
              <a:p>
                <a:pPr>
                  <a:lnSpc>
                    <a:spcPct val="100000"/>
                  </a:lnSpc>
                </a:pPr>
                <a:r>
                  <a:rPr lang="en-US" sz="2000" dirty="0"/>
                  <a:t>The BS and the RIS controller are informed and configured accordingly</a:t>
                </a:r>
              </a:p>
              <a:p>
                <a:pPr>
                  <a:lnSpc>
                    <a:spcPct val="100000"/>
                  </a:lnSpc>
                </a:pPr>
                <a:r>
                  <a:rPr lang="en-US" sz="2000" dirty="0"/>
                  <a:t>BS’s perspective: the shift in beam direction—from the direct link toward the UE to the beam aimed at the RIS, i.e., “</a:t>
                </a:r>
                <a:r>
                  <a:rPr lang="en-US" sz="2000" b="1" i="1" dirty="0">
                    <a:solidFill>
                      <a:srgbClr val="C00000"/>
                    </a:solidFill>
                  </a:rPr>
                  <a:t>beam leap</a:t>
                </a:r>
                <a:r>
                  <a:rPr lang="en-US" sz="2000" dirty="0"/>
                  <a:t>”.</a:t>
                </a:r>
              </a:p>
            </p:txBody>
          </p:sp>
        </mc:Choice>
        <mc:Fallback>
          <p:sp>
            <p:nvSpPr>
              <p:cNvPr id="4" name="Textplatzhalter 3"/>
              <p:cNvSpPr>
                <a:spLocks noGrp="1" noRot="1" noChangeAspect="1" noMove="1" noResize="1" noEditPoints="1" noAdjustHandles="1" noChangeArrowheads="1" noChangeShapeType="1" noTextEdit="1"/>
              </p:cNvSpPr>
              <p:nvPr>
                <p:ph type="body" sz="quarter" idx="16"/>
              </p:nvPr>
            </p:nvSpPr>
            <p:spPr>
              <a:xfrm>
                <a:off x="430205" y="1729206"/>
                <a:ext cx="7263064" cy="3930846"/>
              </a:xfrm>
              <a:blipFill>
                <a:blip r:embed="rId2"/>
                <a:stretch>
                  <a:fillRect l="-840" t="-932" b="-9938"/>
                </a:stretch>
              </a:blipFill>
            </p:spPr>
            <p:txBody>
              <a:bodyPr/>
              <a:lstStyle/>
              <a:p>
                <a:r>
                  <a:rPr lang="en-AT">
                    <a:noFill/>
                  </a:rPr>
                  <a:t> </a:t>
                </a:r>
              </a:p>
            </p:txBody>
          </p:sp>
        </mc:Fallback>
      </mc:AlternateContent>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21</a:t>
            </a:fld>
            <a:endParaRPr lang="de-DE">
              <a:latin typeface="Calibri Light"/>
              <a:cs typeface="Calibri Light"/>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269" y="1978269"/>
            <a:ext cx="4475174" cy="3976150"/>
          </a:xfrm>
          <a:prstGeom prst="rect">
            <a:avLst/>
          </a:prstGeom>
        </p:spPr>
      </p:pic>
    </p:spTree>
    <p:extLst>
      <p:ext uri="{BB962C8B-B14F-4D97-AF65-F5344CB8AC3E}">
        <p14:creationId xmlns:p14="http://schemas.microsoft.com/office/powerpoint/2010/main" val="202846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RIS-assisted Link </a:t>
            </a:r>
            <a:r>
              <a:rPr lang="en-US" u="sng" dirty="0"/>
              <a:t>Restoration</a:t>
            </a:r>
            <a:r>
              <a:rPr lang="en-US" dirty="0"/>
              <a:t> Procedure</a:t>
            </a:r>
          </a:p>
        </p:txBody>
      </p:sp>
      <mc:AlternateContent xmlns:mc="http://schemas.openxmlformats.org/markup-compatibility/2006">
        <mc:Choice xmlns:a14="http://schemas.microsoft.com/office/drawing/2010/main" Requires="a14">
          <p:sp>
            <p:nvSpPr>
              <p:cNvPr id="4" name="Textplatzhalter 3"/>
              <p:cNvSpPr>
                <a:spLocks noGrp="1"/>
              </p:cNvSpPr>
              <p:nvPr>
                <p:ph type="body" sz="quarter" idx="16"/>
              </p:nvPr>
            </p:nvSpPr>
            <p:spPr>
              <a:xfrm>
                <a:off x="430205" y="1729206"/>
                <a:ext cx="7263064" cy="3930846"/>
              </a:xfrm>
            </p:spPr>
            <p:txBody>
              <a:bodyPr/>
              <a:lstStyle/>
              <a:p>
                <a:pPr>
                  <a:lnSpc>
                    <a:spcPct val="100000"/>
                  </a:lnSpc>
                </a:pPr>
                <a:r>
                  <a:rPr lang="en-US" sz="2000" dirty="0"/>
                  <a:t>Link restoration: establishing a RIS-assisted link for a UE that was initially connected directly to the BS. </a:t>
                </a:r>
                <a:r>
                  <a:rPr lang="en-US" sz="2000" b="1" i="1" dirty="0">
                    <a:solidFill>
                      <a:srgbClr val="C00000"/>
                    </a:solidFill>
                  </a:rPr>
                  <a:t>Triggered</a:t>
                </a:r>
                <a:r>
                  <a:rPr lang="en-US" sz="2000" dirty="0"/>
                  <a:t> based on:</a:t>
                </a:r>
              </a:p>
              <a:p>
                <a:pPr lvl="1">
                  <a:lnSpc>
                    <a:spcPct val="100000"/>
                  </a:lnSpc>
                </a:pPr>
                <a:r>
                  <a:rPr lang="en-US" sz="1600" b="1" i="1" dirty="0">
                    <a:solidFill>
                      <a:srgbClr val="C00000"/>
                    </a:solidFill>
                  </a:rPr>
                  <a:t>Predicted (“anticipated”)</a:t>
                </a:r>
                <a:r>
                  <a:rPr lang="en-US" sz="1600" dirty="0"/>
                  <a:t> based on prior information available to the BS (e.g.,</a:t>
                </a:r>
                <a:r>
                  <a:rPr lang="en-US" sz="1600" b="1" i="1" dirty="0">
                    <a:solidFill>
                      <a:srgbClr val="C00000"/>
                    </a:solidFill>
                  </a:rPr>
                  <a:t> radio maps </a:t>
                </a:r>
                <a:r>
                  <a:rPr lang="en-US" sz="1600" dirty="0"/>
                  <a:t>of the environment).</a:t>
                </a:r>
              </a:p>
              <a:p>
                <a:pPr lvl="1">
                  <a:lnSpc>
                    <a:spcPct val="100000"/>
                  </a:lnSpc>
                </a:pPr>
                <a:r>
                  <a:rPr lang="en-US" sz="1600" dirty="0"/>
                  <a:t>Continuously </a:t>
                </a:r>
                <a:r>
                  <a:rPr lang="en-US" sz="1600" b="1" i="1" dirty="0">
                    <a:solidFill>
                      <a:srgbClr val="C00000"/>
                    </a:solidFill>
                  </a:rPr>
                  <a:t>monitor channel quality </a:t>
                </a:r>
                <a:r>
                  <a:rPr lang="en-US" sz="1600" dirty="0"/>
                  <a:t>and detect link degradation trends.</a:t>
                </a:r>
                <a:endParaRPr lang="en-US" sz="1400" dirty="0"/>
              </a:p>
              <a:p>
                <a:pPr>
                  <a:lnSpc>
                    <a:spcPct val="100000"/>
                  </a:lnSpc>
                </a:pPr>
                <a:r>
                  <a:rPr lang="en-US" sz="2000" dirty="0"/>
                  <a:t>BS triggers the </a:t>
                </a:r>
                <a:r>
                  <a:rPr lang="en-US" sz="2000" b="1" i="1" dirty="0">
                    <a:solidFill>
                      <a:srgbClr val="C00000"/>
                    </a:solidFill>
                  </a:rPr>
                  <a:t>network controller </a:t>
                </a:r>
                <a14:m>
                  <m:oMath xmlns:m="http://schemas.openxmlformats.org/officeDocument/2006/math">
                    <m:r>
                      <a:rPr lang="en-US" sz="2000" b="0" i="1" smtClean="0">
                        <a:latin typeface="Cambria Math" panose="02040503050406030204" pitchFamily="18" charset="0"/>
                      </a:rPr>
                      <m:t>→</m:t>
                    </m:r>
                  </m:oMath>
                </a14:m>
                <a:r>
                  <a:rPr lang="en-US" sz="2000" dirty="0"/>
                  <a:t> initiate the link restoration</a:t>
                </a:r>
              </a:p>
              <a:p>
                <a:pPr>
                  <a:lnSpc>
                    <a:spcPct val="100000"/>
                  </a:lnSpc>
                </a:pPr>
                <a:r>
                  <a:rPr lang="en-US" sz="2000" dirty="0"/>
                  <a:t>Network controller creates a pool of </a:t>
                </a:r>
                <a:r>
                  <a:rPr lang="en-US" sz="2000" b="1" i="1" dirty="0">
                    <a:solidFill>
                      <a:srgbClr val="C00000"/>
                    </a:solidFill>
                  </a:rPr>
                  <a:t>candidate RISs</a:t>
                </a:r>
              </a:p>
              <a:p>
                <a:pPr lvl="1">
                  <a:lnSpc>
                    <a:spcPct val="100000"/>
                  </a:lnSpc>
                </a:pPr>
                <a:r>
                  <a:rPr lang="en-US" sz="1600" dirty="0"/>
                  <a:t>Resource allocation algorithm to select the RIS</a:t>
                </a:r>
              </a:p>
              <a:p>
                <a:pPr>
                  <a:lnSpc>
                    <a:spcPct val="100000"/>
                  </a:lnSpc>
                </a:pPr>
                <a:r>
                  <a:rPr lang="en-US" sz="2000" dirty="0"/>
                  <a:t>The BS and the RIS controller are informed and configured accordingly</a:t>
                </a:r>
              </a:p>
              <a:p>
                <a:pPr>
                  <a:lnSpc>
                    <a:spcPct val="100000"/>
                  </a:lnSpc>
                </a:pPr>
                <a:r>
                  <a:rPr lang="en-US" sz="2000" dirty="0"/>
                  <a:t>BS’s perspective: the shift in beam direction—from the direct link toward the UE to the beam aimed at the RIS, i.e., “</a:t>
                </a:r>
                <a:r>
                  <a:rPr lang="en-US" sz="2000" b="1" i="1" dirty="0">
                    <a:solidFill>
                      <a:srgbClr val="C00000"/>
                    </a:solidFill>
                  </a:rPr>
                  <a:t>beam leap</a:t>
                </a:r>
                <a:r>
                  <a:rPr lang="en-US" sz="2000" dirty="0"/>
                  <a:t>”.</a:t>
                </a:r>
              </a:p>
            </p:txBody>
          </p:sp>
        </mc:Choice>
        <mc:Fallback>
          <p:sp>
            <p:nvSpPr>
              <p:cNvPr id="4" name="Textplatzhalter 3"/>
              <p:cNvSpPr>
                <a:spLocks noGrp="1" noRot="1" noChangeAspect="1" noMove="1" noResize="1" noEditPoints="1" noAdjustHandles="1" noChangeArrowheads="1" noChangeShapeType="1" noTextEdit="1"/>
              </p:cNvSpPr>
              <p:nvPr>
                <p:ph type="body" sz="quarter" idx="16"/>
              </p:nvPr>
            </p:nvSpPr>
            <p:spPr>
              <a:xfrm>
                <a:off x="430205" y="1729206"/>
                <a:ext cx="7263064" cy="3930846"/>
              </a:xfrm>
              <a:blipFill>
                <a:blip r:embed="rId2"/>
                <a:stretch>
                  <a:fillRect l="-840" t="-932" b="-9938"/>
                </a:stretch>
              </a:blipFill>
            </p:spPr>
            <p:txBody>
              <a:bodyPr/>
              <a:lstStyle/>
              <a:p>
                <a:r>
                  <a:rPr lang="en-AT">
                    <a:noFill/>
                  </a:rPr>
                  <a:t> </a:t>
                </a:r>
              </a:p>
            </p:txBody>
          </p:sp>
        </mc:Fallback>
      </mc:AlternateContent>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22</a:t>
            </a:fld>
            <a:endParaRPr lang="de-DE">
              <a:latin typeface="Calibri Light"/>
              <a:cs typeface="Calibri Light"/>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269" y="1978269"/>
            <a:ext cx="4475174" cy="3976150"/>
          </a:xfrm>
          <a:prstGeom prst="rect">
            <a:avLst/>
          </a:prstGeom>
        </p:spPr>
      </p:pic>
      <p:sp>
        <p:nvSpPr>
          <p:cNvPr id="7" name="Speech Bubble: Rectangle 6">
            <a:extLst>
              <a:ext uri="{FF2B5EF4-FFF2-40B4-BE49-F238E27FC236}">
                <a16:creationId xmlns:a16="http://schemas.microsoft.com/office/drawing/2014/main" id="{86ED1E0B-CD55-4470-95E0-6F8CF7706E3B}"/>
              </a:ext>
            </a:extLst>
          </p:cNvPr>
          <p:cNvSpPr/>
          <p:nvPr/>
        </p:nvSpPr>
        <p:spPr bwMode="auto">
          <a:xfrm>
            <a:off x="4670248" y="1322144"/>
            <a:ext cx="2443985" cy="593610"/>
          </a:xfrm>
          <a:prstGeom prst="wedgeRectCallout">
            <a:avLst>
              <a:gd name="adj1" fmla="val -32058"/>
              <a:gd name="adj2" fmla="val 66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Triggered</a:t>
            </a:r>
            <a:r>
              <a:rPr lang="de-DE" dirty="0"/>
              <a:t> </a:t>
            </a:r>
            <a:r>
              <a:rPr lang="de-DE" dirty="0" err="1"/>
              <a:t>by</a:t>
            </a:r>
            <a:r>
              <a:rPr lang="de-DE" dirty="0"/>
              <a:t> </a:t>
            </a:r>
            <a:r>
              <a:rPr lang="de-DE" dirty="0" err="1"/>
              <a:t>the</a:t>
            </a:r>
            <a:r>
              <a:rPr lang="de-DE" dirty="0"/>
              <a:t> BS.</a:t>
            </a:r>
            <a:endParaRPr lang="en-AT" dirty="0"/>
          </a:p>
        </p:txBody>
      </p:sp>
      <p:sp>
        <p:nvSpPr>
          <p:cNvPr id="9" name="Speech Bubble: Rectangle 8">
            <a:extLst>
              <a:ext uri="{FF2B5EF4-FFF2-40B4-BE49-F238E27FC236}">
                <a16:creationId xmlns:a16="http://schemas.microsoft.com/office/drawing/2014/main" id="{9D4A218F-6999-4E83-A488-4220EB1398EB}"/>
              </a:ext>
            </a:extLst>
          </p:cNvPr>
          <p:cNvSpPr/>
          <p:nvPr/>
        </p:nvSpPr>
        <p:spPr bwMode="auto">
          <a:xfrm>
            <a:off x="5303270" y="2448220"/>
            <a:ext cx="3085057" cy="766326"/>
          </a:xfrm>
          <a:prstGeom prst="wedgeRectCallout">
            <a:avLst>
              <a:gd name="adj1" fmla="val -32058"/>
              <a:gd name="adj2" fmla="val 66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Could</a:t>
            </a:r>
            <a:r>
              <a:rPr lang="de-DE" dirty="0"/>
              <a:t> also </a:t>
            </a:r>
            <a:r>
              <a:rPr lang="de-DE" dirty="0" err="1"/>
              <a:t>require</a:t>
            </a:r>
            <a:r>
              <a:rPr lang="de-DE" dirty="0"/>
              <a:t> </a:t>
            </a:r>
            <a:r>
              <a:rPr lang="de-DE" dirty="0" err="1"/>
              <a:t>handover</a:t>
            </a:r>
            <a:r>
              <a:rPr lang="de-DE" dirty="0"/>
              <a:t> (</a:t>
            </a:r>
            <a:r>
              <a:rPr lang="de-DE" dirty="0" err="1"/>
              <a:t>new</a:t>
            </a:r>
            <a:r>
              <a:rPr lang="de-DE" dirty="0"/>
              <a:t> BS): not </a:t>
            </a:r>
            <a:r>
              <a:rPr lang="de-DE" dirty="0" err="1"/>
              <a:t>considered</a:t>
            </a:r>
            <a:r>
              <a:rPr lang="de-DE" dirty="0"/>
              <a:t> </a:t>
            </a:r>
            <a:r>
              <a:rPr lang="de-DE" dirty="0" err="1"/>
              <a:t>here</a:t>
            </a:r>
            <a:r>
              <a:rPr lang="de-DE" dirty="0"/>
              <a:t>.</a:t>
            </a:r>
            <a:endParaRPr lang="en-AT" dirty="0"/>
          </a:p>
        </p:txBody>
      </p:sp>
      <p:sp>
        <p:nvSpPr>
          <p:cNvPr id="10" name="Speech Bubble: Rectangle 9">
            <a:extLst>
              <a:ext uri="{FF2B5EF4-FFF2-40B4-BE49-F238E27FC236}">
                <a16:creationId xmlns:a16="http://schemas.microsoft.com/office/drawing/2014/main" id="{89046DB3-7E01-4189-98C7-BE5F9999CC17}"/>
              </a:ext>
            </a:extLst>
          </p:cNvPr>
          <p:cNvSpPr/>
          <p:nvPr/>
        </p:nvSpPr>
        <p:spPr bwMode="auto">
          <a:xfrm>
            <a:off x="793046" y="2831383"/>
            <a:ext cx="3085057" cy="766325"/>
          </a:xfrm>
          <a:prstGeom prst="wedgeRectCallout">
            <a:avLst>
              <a:gd name="adj1" fmla="val 39005"/>
              <a:gd name="adj2" fmla="val 62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Depending</a:t>
            </a:r>
            <a:r>
              <a:rPr lang="de-DE" dirty="0"/>
              <a:t> on </a:t>
            </a:r>
            <a:r>
              <a:rPr lang="de-DE" dirty="0" err="1"/>
              <a:t>demand</a:t>
            </a:r>
            <a:r>
              <a:rPr lang="de-DE" dirty="0"/>
              <a:t>, </a:t>
            </a:r>
            <a:r>
              <a:rPr lang="de-DE" dirty="0" err="1"/>
              <a:t>available</a:t>
            </a:r>
            <a:r>
              <a:rPr lang="de-DE" dirty="0"/>
              <a:t> </a:t>
            </a:r>
            <a:r>
              <a:rPr lang="de-DE" dirty="0" err="1"/>
              <a:t>resources</a:t>
            </a:r>
            <a:r>
              <a:rPr lang="de-DE" dirty="0"/>
              <a:t>, </a:t>
            </a:r>
            <a:r>
              <a:rPr lang="de-DE" dirty="0" err="1"/>
              <a:t>priority</a:t>
            </a:r>
            <a:r>
              <a:rPr lang="de-DE" dirty="0"/>
              <a:t>…</a:t>
            </a:r>
            <a:endParaRPr lang="en-AT" dirty="0"/>
          </a:p>
        </p:txBody>
      </p:sp>
      <p:sp>
        <p:nvSpPr>
          <p:cNvPr id="11" name="Speech Bubble: Rectangle 10">
            <a:extLst>
              <a:ext uri="{FF2B5EF4-FFF2-40B4-BE49-F238E27FC236}">
                <a16:creationId xmlns:a16="http://schemas.microsoft.com/office/drawing/2014/main" id="{7DBC0F37-F6FB-4910-9515-94FD8F9AD7C1}"/>
              </a:ext>
            </a:extLst>
          </p:cNvPr>
          <p:cNvSpPr/>
          <p:nvPr/>
        </p:nvSpPr>
        <p:spPr bwMode="auto">
          <a:xfrm>
            <a:off x="2259520" y="4759425"/>
            <a:ext cx="3085057" cy="908782"/>
          </a:xfrm>
          <a:prstGeom prst="wedgeRectCallout">
            <a:avLst>
              <a:gd name="adj1" fmla="val -38188"/>
              <a:gd name="adj2" fmla="val -89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Accuracy</a:t>
            </a:r>
            <a:r>
              <a:rPr lang="de-DE" dirty="0"/>
              <a:t> </a:t>
            </a:r>
            <a:r>
              <a:rPr lang="de-DE" dirty="0" err="1"/>
              <a:t>depends</a:t>
            </a:r>
            <a:r>
              <a:rPr lang="de-DE" dirty="0"/>
              <a:t> on time </a:t>
            </a:r>
            <a:r>
              <a:rPr lang="de-DE" dirty="0" err="1"/>
              <a:t>elapsed</a:t>
            </a:r>
            <a:r>
              <a:rPr lang="de-DE" dirty="0"/>
              <a:t> </a:t>
            </a:r>
            <a:r>
              <a:rPr lang="de-DE" dirty="0" err="1"/>
              <a:t>since</a:t>
            </a:r>
            <a:r>
              <a:rPr lang="de-DE" dirty="0"/>
              <a:t> last </a:t>
            </a:r>
            <a:r>
              <a:rPr lang="de-DE" dirty="0" err="1"/>
              <a:t>connection</a:t>
            </a:r>
            <a:r>
              <a:rPr lang="de-DE" dirty="0"/>
              <a:t>, </a:t>
            </a:r>
            <a:r>
              <a:rPr lang="de-DE" dirty="0" err="1"/>
              <a:t>mobility</a:t>
            </a:r>
            <a:r>
              <a:rPr lang="de-DE" dirty="0"/>
              <a:t> </a:t>
            </a:r>
            <a:r>
              <a:rPr lang="de-DE" dirty="0" err="1"/>
              <a:t>speed</a:t>
            </a:r>
            <a:r>
              <a:rPr lang="de-DE" dirty="0"/>
              <a:t>, etc.</a:t>
            </a:r>
            <a:endParaRPr lang="en-AT" dirty="0"/>
          </a:p>
        </p:txBody>
      </p:sp>
    </p:spTree>
    <p:extLst>
      <p:ext uri="{BB962C8B-B14F-4D97-AF65-F5344CB8AC3E}">
        <p14:creationId xmlns:p14="http://schemas.microsoft.com/office/powerpoint/2010/main" val="743691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Beam-</a:t>
            </a:r>
            <a:r>
              <a:rPr lang="en-US" u="sng" dirty="0"/>
              <a:t>Tracking</a:t>
            </a:r>
            <a:r>
              <a:rPr lang="en-US" dirty="0"/>
              <a:t> in RIS-assisted Link</a:t>
            </a:r>
          </a:p>
        </p:txBody>
      </p:sp>
      <mc:AlternateContent xmlns:mc="http://schemas.openxmlformats.org/markup-compatibility/2006" xmlns:a14="http://schemas.microsoft.com/office/drawing/2010/main">
        <mc:Choice Requires="a14">
          <p:sp>
            <p:nvSpPr>
              <p:cNvPr id="4" name="Textplatzhalter 3"/>
              <p:cNvSpPr>
                <a:spLocks noGrp="1"/>
              </p:cNvSpPr>
              <p:nvPr>
                <p:ph type="body" sz="quarter" idx="16"/>
              </p:nvPr>
            </p:nvSpPr>
            <p:spPr>
              <a:xfrm>
                <a:off x="430205" y="1880128"/>
                <a:ext cx="6427795" cy="3930846"/>
              </a:xfrm>
            </p:spPr>
            <p:txBody>
              <a:bodyPr/>
              <a:lstStyle/>
              <a:p>
                <a:r>
                  <a:rPr lang="en-US" dirty="0"/>
                  <a:t>Connection quality degradation</a:t>
                </a:r>
              </a:p>
              <a:p>
                <a:r>
                  <a:rPr lang="en-US" dirty="0"/>
                  <a:t>RIS controller is notified to adjust the beam</a:t>
                </a:r>
              </a:p>
              <a:p>
                <a:pPr lvl="1"/>
                <a:r>
                  <a:rPr lang="en-US" b="1" i="1" dirty="0">
                    <a:solidFill>
                      <a:srgbClr val="C00000"/>
                    </a:solidFill>
                  </a:rPr>
                  <a:t>Localized beam sweeping </a:t>
                </a:r>
                <a:r>
                  <a:rPr lang="en-US" dirty="0"/>
                  <a:t>through a few neighboring beams</a:t>
                </a:r>
              </a:p>
              <a:p>
                <a:pPr lvl="1"/>
                <a:r>
                  <a:rPr lang="en-US" dirty="0"/>
                  <a:t>Narrow beams of RIS </a:t>
                </a:r>
                <a14:m>
                  <m:oMath xmlns:m="http://schemas.openxmlformats.org/officeDocument/2006/math">
                    <m:r>
                      <a:rPr lang="en-US" b="0" i="1" smtClean="0">
                        <a:latin typeface="Cambria Math" panose="02040503050406030204" pitchFamily="18" charset="0"/>
                      </a:rPr>
                      <m:t>→</m:t>
                    </m:r>
                  </m:oMath>
                </a14:m>
                <a:r>
                  <a:rPr lang="en-US" dirty="0"/>
                  <a:t> more neighboring beams (compared to conventional beam sweeping)</a:t>
                </a:r>
              </a:p>
              <a:p>
                <a:r>
                  <a:rPr lang="en-US" b="1" i="1" dirty="0">
                    <a:solidFill>
                      <a:srgbClr val="C00000"/>
                    </a:solidFill>
                  </a:rPr>
                  <a:t>BS</a:t>
                </a:r>
                <a:r>
                  <a:rPr lang="en-US" dirty="0"/>
                  <a:t> keeps its beam </a:t>
                </a:r>
                <a:r>
                  <a:rPr lang="en-US" b="1" i="1" dirty="0">
                    <a:solidFill>
                      <a:srgbClr val="C00000"/>
                    </a:solidFill>
                  </a:rPr>
                  <a:t>locked</a:t>
                </a:r>
                <a:r>
                  <a:rPr lang="en-US" dirty="0"/>
                  <a:t> in the optimal direction toward the RIS</a:t>
                </a:r>
              </a:p>
              <a:p>
                <a:pPr lvl="1"/>
                <a:r>
                  <a:rPr lang="en-US" b="1" i="1" dirty="0">
                    <a:solidFill>
                      <a:srgbClr val="C00000"/>
                    </a:solidFill>
                  </a:rPr>
                  <a:t>No beam sweeping </a:t>
                </a:r>
                <a:r>
                  <a:rPr lang="en-US" dirty="0"/>
                  <a:t>at the BS</a:t>
                </a:r>
              </a:p>
            </p:txBody>
          </p:sp>
        </mc:Choice>
        <mc:Fallback xmlns="">
          <p:sp>
            <p:nvSpPr>
              <p:cNvPr id="4" name="Textplatzhalter 3"/>
              <p:cNvSpPr>
                <a:spLocks noGrp="1" noRot="1" noChangeAspect="1" noMove="1" noResize="1" noEditPoints="1" noAdjustHandles="1" noChangeArrowheads="1" noChangeShapeType="1" noTextEdit="1"/>
              </p:cNvSpPr>
              <p:nvPr>
                <p:ph type="body" sz="quarter" idx="16"/>
              </p:nvPr>
            </p:nvSpPr>
            <p:spPr>
              <a:xfrm>
                <a:off x="430205" y="1880128"/>
                <a:ext cx="6427795" cy="3930846"/>
              </a:xfrm>
              <a:blipFill>
                <a:blip r:embed="rId2"/>
                <a:stretch>
                  <a:fillRect l="-1328" t="-1085" r="-1803"/>
                </a:stretch>
              </a:blipFill>
            </p:spPr>
            <p:txBody>
              <a:bodyPr/>
              <a:lstStyle/>
              <a:p>
                <a:r>
                  <a:rPr lang="en-AT">
                    <a:noFill/>
                  </a:rPr>
                  <a:t> </a:t>
                </a:r>
              </a:p>
            </p:txBody>
          </p:sp>
        </mc:Fallback>
      </mc:AlternateContent>
      <p:sp>
        <p:nvSpPr>
          <p:cNvPr id="5" name="Fußzeilenplatzhalter 4"/>
          <p:cNvSpPr>
            <a:spLocks noGrp="1"/>
          </p:cNvSpPr>
          <p:nvPr>
            <p:ph type="ftr" sz="quarter" idx="17"/>
          </p:nvPr>
        </p:nvSpPr>
        <p:spPr/>
        <p:txBody>
          <a:bodyPr/>
          <a:lstStyle/>
          <a:p>
            <a:pPr>
              <a:defRPr/>
            </a:pPr>
            <a:r>
              <a:rPr lang="de-DE" b="1" dirty="0">
                <a:cs typeface="Calibri"/>
              </a:rPr>
              <a:t>6G-RIC </a:t>
            </a:r>
            <a:r>
              <a:rPr lang="de-DE" dirty="0">
                <a:cs typeface="Calibri"/>
              </a:rPr>
              <a:t>| </a:t>
            </a:r>
            <a:fld id="{E91B2C52-37C1-DD40-9204-CABDFC63E0EA}" type="datetime1">
              <a:rPr lang="de-DE" smtClean="0">
                <a:latin typeface="Calibri Light"/>
                <a:cs typeface="Calibri Light"/>
              </a:rPr>
              <a:t>25.11.2024</a:t>
            </a:fld>
            <a:r>
              <a:rPr lang="de-DE" dirty="0">
                <a:latin typeface="Calibri Light"/>
                <a:cs typeface="Calibri Light"/>
              </a:rPr>
              <a:t> | </a:t>
            </a:r>
            <a:fld id="{08965F53-14F4-DA4D-85E9-ED0E64CA1C13}" type="slidenum">
              <a:rPr lang="de-DE" smtClean="0">
                <a:latin typeface="Calibri Light"/>
                <a:cs typeface="Calibri Light"/>
              </a:rPr>
              <a:t>23</a:t>
            </a:fld>
            <a:endParaRPr lang="de-DE" dirty="0">
              <a:latin typeface="Calibri Light"/>
              <a:cs typeface="Calibri Light"/>
            </a:endParaRP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189" y="1880128"/>
            <a:ext cx="4334850" cy="3765783"/>
          </a:xfrm>
          <a:prstGeom prst="rect">
            <a:avLst/>
          </a:prstGeom>
        </p:spPr>
      </p:pic>
    </p:spTree>
    <p:extLst>
      <p:ext uri="{BB962C8B-B14F-4D97-AF65-F5344CB8AC3E}">
        <p14:creationId xmlns:p14="http://schemas.microsoft.com/office/powerpoint/2010/main" val="3128395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Beam-</a:t>
            </a:r>
            <a:r>
              <a:rPr lang="en-US" u="sng" dirty="0"/>
              <a:t>Tracking</a:t>
            </a:r>
            <a:r>
              <a:rPr lang="en-US" dirty="0"/>
              <a:t> in RIS-assisted Link</a:t>
            </a:r>
          </a:p>
        </p:txBody>
      </p:sp>
      <mc:AlternateContent xmlns:mc="http://schemas.openxmlformats.org/markup-compatibility/2006" xmlns:a14="http://schemas.microsoft.com/office/drawing/2010/main">
        <mc:Choice Requires="a14">
          <p:sp>
            <p:nvSpPr>
              <p:cNvPr id="4" name="Textplatzhalter 3"/>
              <p:cNvSpPr>
                <a:spLocks noGrp="1"/>
              </p:cNvSpPr>
              <p:nvPr>
                <p:ph type="body" sz="quarter" idx="16"/>
              </p:nvPr>
            </p:nvSpPr>
            <p:spPr>
              <a:xfrm>
                <a:off x="430205" y="1880128"/>
                <a:ext cx="6427795" cy="3930846"/>
              </a:xfrm>
            </p:spPr>
            <p:txBody>
              <a:bodyPr/>
              <a:lstStyle/>
              <a:p>
                <a:r>
                  <a:rPr lang="en-US" dirty="0"/>
                  <a:t>Connection quality degradation</a:t>
                </a:r>
              </a:p>
              <a:p>
                <a:r>
                  <a:rPr lang="en-US" dirty="0"/>
                  <a:t>RIS controller is notified to adjust the beam</a:t>
                </a:r>
              </a:p>
              <a:p>
                <a:pPr lvl="1"/>
                <a:r>
                  <a:rPr lang="en-US" b="1" i="1" dirty="0">
                    <a:solidFill>
                      <a:srgbClr val="C00000"/>
                    </a:solidFill>
                  </a:rPr>
                  <a:t>Localized beam sweeping </a:t>
                </a:r>
                <a:r>
                  <a:rPr lang="en-US" dirty="0"/>
                  <a:t>through a few neighboring beams</a:t>
                </a:r>
              </a:p>
              <a:p>
                <a:pPr lvl="1"/>
                <a:r>
                  <a:rPr lang="en-US" dirty="0"/>
                  <a:t>Narrow beams of RIS </a:t>
                </a:r>
                <a14:m>
                  <m:oMath xmlns:m="http://schemas.openxmlformats.org/officeDocument/2006/math">
                    <m:r>
                      <a:rPr lang="en-US" b="0" i="1" smtClean="0">
                        <a:latin typeface="Cambria Math" panose="02040503050406030204" pitchFamily="18" charset="0"/>
                      </a:rPr>
                      <m:t>→</m:t>
                    </m:r>
                  </m:oMath>
                </a14:m>
                <a:r>
                  <a:rPr lang="en-US" dirty="0"/>
                  <a:t> more neighboring beams (compared to conventional beam sweeping)</a:t>
                </a:r>
              </a:p>
              <a:p>
                <a:r>
                  <a:rPr lang="en-US" b="1" i="1" dirty="0">
                    <a:solidFill>
                      <a:srgbClr val="C00000"/>
                    </a:solidFill>
                  </a:rPr>
                  <a:t>BS</a:t>
                </a:r>
                <a:r>
                  <a:rPr lang="en-US" dirty="0"/>
                  <a:t> keeps its beam </a:t>
                </a:r>
                <a:r>
                  <a:rPr lang="en-US" b="1" i="1" dirty="0">
                    <a:solidFill>
                      <a:srgbClr val="C00000"/>
                    </a:solidFill>
                  </a:rPr>
                  <a:t>locked</a:t>
                </a:r>
                <a:r>
                  <a:rPr lang="en-US" dirty="0"/>
                  <a:t> in the optimal direction toward the RIS</a:t>
                </a:r>
              </a:p>
              <a:p>
                <a:pPr lvl="1"/>
                <a:r>
                  <a:rPr lang="en-US" b="1" i="1" dirty="0">
                    <a:solidFill>
                      <a:srgbClr val="C00000"/>
                    </a:solidFill>
                  </a:rPr>
                  <a:t>No beam sweeping </a:t>
                </a:r>
                <a:r>
                  <a:rPr lang="en-US" dirty="0"/>
                  <a:t>at the BS</a:t>
                </a:r>
              </a:p>
            </p:txBody>
          </p:sp>
        </mc:Choice>
        <mc:Fallback xmlns="">
          <p:sp>
            <p:nvSpPr>
              <p:cNvPr id="4" name="Textplatzhalter 3"/>
              <p:cNvSpPr>
                <a:spLocks noGrp="1" noRot="1" noChangeAspect="1" noMove="1" noResize="1" noEditPoints="1" noAdjustHandles="1" noChangeArrowheads="1" noChangeShapeType="1" noTextEdit="1"/>
              </p:cNvSpPr>
              <p:nvPr>
                <p:ph type="body" sz="quarter" idx="16"/>
              </p:nvPr>
            </p:nvSpPr>
            <p:spPr>
              <a:xfrm>
                <a:off x="430205" y="1880128"/>
                <a:ext cx="6427795" cy="3930846"/>
              </a:xfrm>
              <a:blipFill>
                <a:blip r:embed="rId2"/>
                <a:stretch>
                  <a:fillRect l="-1328" t="-1085" r="-1803"/>
                </a:stretch>
              </a:blipFill>
            </p:spPr>
            <p:txBody>
              <a:bodyPr/>
              <a:lstStyle/>
              <a:p>
                <a:r>
                  <a:rPr lang="en-AT">
                    <a:noFill/>
                  </a:rPr>
                  <a:t> </a:t>
                </a:r>
              </a:p>
            </p:txBody>
          </p:sp>
        </mc:Fallback>
      </mc:AlternateContent>
      <p:sp>
        <p:nvSpPr>
          <p:cNvPr id="5" name="Fußzeilenplatzhalter 4"/>
          <p:cNvSpPr>
            <a:spLocks noGrp="1"/>
          </p:cNvSpPr>
          <p:nvPr>
            <p:ph type="ftr" sz="quarter" idx="17"/>
          </p:nvPr>
        </p:nvSpPr>
        <p:spPr/>
        <p:txBody>
          <a:bodyPr/>
          <a:lstStyle/>
          <a:p>
            <a:pPr>
              <a:defRPr/>
            </a:pPr>
            <a:r>
              <a:rPr lang="de-DE" b="1" dirty="0">
                <a:cs typeface="Calibri"/>
              </a:rPr>
              <a:t>6G-RIC </a:t>
            </a:r>
            <a:r>
              <a:rPr lang="de-DE" dirty="0">
                <a:cs typeface="Calibri"/>
              </a:rPr>
              <a:t>| </a:t>
            </a:r>
            <a:fld id="{E91B2C52-37C1-DD40-9204-CABDFC63E0EA}" type="datetime1">
              <a:rPr lang="de-DE" smtClean="0">
                <a:latin typeface="Calibri Light"/>
                <a:cs typeface="Calibri Light"/>
              </a:rPr>
              <a:t>25.11.2024</a:t>
            </a:fld>
            <a:r>
              <a:rPr lang="de-DE" dirty="0">
                <a:latin typeface="Calibri Light"/>
                <a:cs typeface="Calibri Light"/>
              </a:rPr>
              <a:t> | </a:t>
            </a:r>
            <a:fld id="{08965F53-14F4-DA4D-85E9-ED0E64CA1C13}" type="slidenum">
              <a:rPr lang="de-DE" smtClean="0">
                <a:latin typeface="Calibri Light"/>
                <a:cs typeface="Calibri Light"/>
              </a:rPr>
              <a:t>24</a:t>
            </a:fld>
            <a:endParaRPr lang="de-DE" dirty="0">
              <a:latin typeface="Calibri Light"/>
              <a:cs typeface="Calibri Light"/>
            </a:endParaRP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189" y="1880128"/>
            <a:ext cx="4334850" cy="3765783"/>
          </a:xfrm>
          <a:prstGeom prst="rect">
            <a:avLst/>
          </a:prstGeom>
        </p:spPr>
      </p:pic>
      <p:sp>
        <p:nvSpPr>
          <p:cNvPr id="8" name="Speech Bubble: Rectangle 7">
            <a:extLst>
              <a:ext uri="{FF2B5EF4-FFF2-40B4-BE49-F238E27FC236}">
                <a16:creationId xmlns:a16="http://schemas.microsoft.com/office/drawing/2014/main" id="{DF0AB515-AC31-4FED-ADB6-430E1D86EE7E}"/>
              </a:ext>
            </a:extLst>
          </p:cNvPr>
          <p:cNvSpPr/>
          <p:nvPr/>
        </p:nvSpPr>
        <p:spPr bwMode="auto">
          <a:xfrm>
            <a:off x="2650530" y="2039816"/>
            <a:ext cx="2443985" cy="699903"/>
          </a:xfrm>
          <a:prstGeom prst="wedgeRectCallout">
            <a:avLst>
              <a:gd name="adj1" fmla="val -32058"/>
              <a:gd name="adj2" fmla="val 66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RIS: </a:t>
            </a:r>
            <a:r>
              <a:rPr lang="de-DE" dirty="0" err="1"/>
              <a:t>localized</a:t>
            </a:r>
            <a:r>
              <a:rPr lang="de-DE" dirty="0"/>
              <a:t> </a:t>
            </a:r>
            <a:r>
              <a:rPr lang="de-DE" dirty="0" err="1"/>
              <a:t>sweep</a:t>
            </a:r>
            <a:r>
              <a:rPr lang="de-DE" dirty="0"/>
              <a:t> </a:t>
            </a:r>
            <a:r>
              <a:rPr lang="de-DE" dirty="0" err="1"/>
              <a:t>compared</a:t>
            </a:r>
            <a:r>
              <a:rPr lang="de-DE" dirty="0"/>
              <a:t> </a:t>
            </a:r>
            <a:r>
              <a:rPr lang="de-DE" dirty="0" err="1"/>
              <a:t>to</a:t>
            </a:r>
            <a:r>
              <a:rPr lang="de-DE" dirty="0"/>
              <a:t> BS!</a:t>
            </a:r>
            <a:endParaRPr lang="en-AT" dirty="0"/>
          </a:p>
        </p:txBody>
      </p:sp>
      <p:sp>
        <p:nvSpPr>
          <p:cNvPr id="9" name="Speech Bubble: Rectangle 8">
            <a:extLst>
              <a:ext uri="{FF2B5EF4-FFF2-40B4-BE49-F238E27FC236}">
                <a16:creationId xmlns:a16="http://schemas.microsoft.com/office/drawing/2014/main" id="{563AE88E-6C29-47A3-B32E-ABB22DDE83DE}"/>
              </a:ext>
            </a:extLst>
          </p:cNvPr>
          <p:cNvSpPr/>
          <p:nvPr/>
        </p:nvSpPr>
        <p:spPr bwMode="auto">
          <a:xfrm>
            <a:off x="2658343" y="5185429"/>
            <a:ext cx="2984921" cy="372248"/>
          </a:xfrm>
          <a:prstGeom prst="wedgeRectCallout">
            <a:avLst>
              <a:gd name="adj1" fmla="val -36581"/>
              <a:gd name="adj2" fmla="val -9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BS </a:t>
            </a:r>
            <a:r>
              <a:rPr lang="de-DE" dirty="0" err="1"/>
              <a:t>can</a:t>
            </a:r>
            <a:r>
              <a:rPr lang="de-DE" dirty="0"/>
              <a:t> lock beam: same RIS.</a:t>
            </a:r>
            <a:endParaRPr lang="en-AT" dirty="0"/>
          </a:p>
        </p:txBody>
      </p:sp>
      <p:sp>
        <p:nvSpPr>
          <p:cNvPr id="10" name="Speech Bubble: Rectangle 9">
            <a:extLst>
              <a:ext uri="{FF2B5EF4-FFF2-40B4-BE49-F238E27FC236}">
                <a16:creationId xmlns:a16="http://schemas.microsoft.com/office/drawing/2014/main" id="{F3ADD552-D99E-4D56-87C9-928151B912A6}"/>
              </a:ext>
            </a:extLst>
          </p:cNvPr>
          <p:cNvSpPr/>
          <p:nvPr/>
        </p:nvSpPr>
        <p:spPr bwMode="auto">
          <a:xfrm>
            <a:off x="3413644" y="3954402"/>
            <a:ext cx="3873062" cy="538421"/>
          </a:xfrm>
          <a:prstGeom prst="wedgeRectCallout">
            <a:avLst>
              <a:gd name="adj1" fmla="val -36581"/>
              <a:gd name="adj2" fmla="val -9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Due </a:t>
            </a:r>
            <a:r>
              <a:rPr lang="de-DE" dirty="0" err="1"/>
              <a:t>to</a:t>
            </a:r>
            <a:r>
              <a:rPr lang="de-DE" dirty="0"/>
              <a:t> larger </a:t>
            </a:r>
            <a:r>
              <a:rPr lang="de-DE" dirty="0" err="1"/>
              <a:t>surface</a:t>
            </a:r>
            <a:r>
              <a:rPr lang="de-DE" dirty="0"/>
              <a:t>, RIS </a:t>
            </a:r>
            <a:r>
              <a:rPr lang="de-DE" dirty="0" err="1"/>
              <a:t>beams</a:t>
            </a:r>
            <a:r>
              <a:rPr lang="de-DE" dirty="0"/>
              <a:t> </a:t>
            </a:r>
            <a:r>
              <a:rPr lang="de-DE" dirty="0" err="1"/>
              <a:t>are</a:t>
            </a:r>
            <a:r>
              <a:rPr lang="de-DE" dirty="0"/>
              <a:t> </a:t>
            </a:r>
            <a:r>
              <a:rPr lang="de-DE" dirty="0" err="1"/>
              <a:t>narrower</a:t>
            </a:r>
            <a:r>
              <a:rPr lang="de-DE" dirty="0"/>
              <a:t> </a:t>
            </a:r>
            <a:r>
              <a:rPr lang="de-DE" dirty="0" err="1"/>
              <a:t>than</a:t>
            </a:r>
            <a:r>
              <a:rPr lang="de-DE" dirty="0"/>
              <a:t> BS‘ </a:t>
            </a:r>
            <a:r>
              <a:rPr lang="de-DE" dirty="0" err="1"/>
              <a:t>beams</a:t>
            </a:r>
            <a:r>
              <a:rPr lang="de-DE" dirty="0"/>
              <a:t>.</a:t>
            </a:r>
            <a:endParaRPr lang="en-AT" dirty="0"/>
          </a:p>
        </p:txBody>
      </p:sp>
    </p:spTree>
    <p:extLst>
      <p:ext uri="{BB962C8B-B14F-4D97-AF65-F5344CB8AC3E}">
        <p14:creationId xmlns:p14="http://schemas.microsoft.com/office/powerpoint/2010/main" val="8559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Try BS-</a:t>
            </a:r>
            <a:r>
              <a:rPr lang="en-US" u="sng" dirty="0"/>
              <a:t>Direct</a:t>
            </a:r>
            <a:r>
              <a:rPr lang="en-US" dirty="0"/>
              <a:t> link</a:t>
            </a:r>
          </a:p>
        </p:txBody>
      </p:sp>
      <p:sp>
        <p:nvSpPr>
          <p:cNvPr id="4" name="Textplatzhalter 3"/>
          <p:cNvSpPr>
            <a:spLocks noGrp="1"/>
          </p:cNvSpPr>
          <p:nvPr>
            <p:ph type="body" sz="quarter" idx="16"/>
          </p:nvPr>
        </p:nvSpPr>
        <p:spPr>
          <a:xfrm>
            <a:off x="430205" y="1880128"/>
            <a:ext cx="6779487" cy="3930846"/>
          </a:xfrm>
        </p:spPr>
        <p:txBody>
          <a:bodyPr/>
          <a:lstStyle/>
          <a:p>
            <a:r>
              <a:rPr lang="en-US" b="1" i="1" dirty="0">
                <a:solidFill>
                  <a:srgbClr val="C00000"/>
                </a:solidFill>
              </a:rPr>
              <a:t>BS</a:t>
            </a:r>
            <a:r>
              <a:rPr lang="en-US" dirty="0"/>
              <a:t> will attempt to re-establish a </a:t>
            </a:r>
            <a:r>
              <a:rPr lang="en-US" b="1" i="1" dirty="0">
                <a:solidFill>
                  <a:srgbClr val="C00000"/>
                </a:solidFill>
              </a:rPr>
              <a:t>direct</a:t>
            </a:r>
            <a:r>
              <a:rPr lang="en-US" b="1" i="1" dirty="0"/>
              <a:t> </a:t>
            </a:r>
            <a:r>
              <a:rPr lang="en-US" b="1" i="1" dirty="0">
                <a:solidFill>
                  <a:srgbClr val="C00000"/>
                </a:solidFill>
              </a:rPr>
              <a:t>link</a:t>
            </a:r>
            <a:r>
              <a:rPr lang="en-US" dirty="0"/>
              <a:t> whenever possible</a:t>
            </a:r>
          </a:p>
          <a:p>
            <a:pPr lvl="1"/>
            <a:r>
              <a:rPr lang="en-US" dirty="0"/>
              <a:t>transition from the RIS-assisted link to a direct BS-UE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25</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7189" y="1880128"/>
            <a:ext cx="4334850" cy="3765783"/>
          </a:xfrm>
          <a:prstGeom prst="rect">
            <a:avLst/>
          </a:prstGeom>
        </p:spPr>
      </p:pic>
      <p:sp>
        <p:nvSpPr>
          <p:cNvPr id="8" name="Speech Bubble: Rectangle 7">
            <a:extLst>
              <a:ext uri="{FF2B5EF4-FFF2-40B4-BE49-F238E27FC236}">
                <a16:creationId xmlns:a16="http://schemas.microsoft.com/office/drawing/2014/main" id="{0E0F1998-5751-449A-9D6C-26A6033E7CCC}"/>
              </a:ext>
            </a:extLst>
          </p:cNvPr>
          <p:cNvSpPr/>
          <p:nvPr/>
        </p:nvSpPr>
        <p:spPr bwMode="auto">
          <a:xfrm>
            <a:off x="2597955" y="3429000"/>
            <a:ext cx="2556849" cy="908407"/>
          </a:xfrm>
          <a:prstGeom prst="wedgeRectCallout">
            <a:avLst>
              <a:gd name="adj1" fmla="val -43848"/>
              <a:gd name="adj2" fmla="val -790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This </a:t>
            </a:r>
            <a:r>
              <a:rPr lang="de-DE" dirty="0" err="1"/>
              <a:t>direction</a:t>
            </a:r>
            <a:r>
              <a:rPr lang="de-DE" dirty="0"/>
              <a:t> </a:t>
            </a:r>
            <a:r>
              <a:rPr lang="de-DE" dirty="0" err="1"/>
              <a:t>is</a:t>
            </a:r>
            <a:r>
              <a:rPr lang="de-DE" dirty="0"/>
              <a:t> </a:t>
            </a:r>
            <a:r>
              <a:rPr lang="de-DE" dirty="0" err="1"/>
              <a:t>less</a:t>
            </a:r>
            <a:r>
              <a:rPr lang="de-DE" dirty="0"/>
              <a:t> </a:t>
            </a:r>
            <a:r>
              <a:rPr lang="de-DE" dirty="0" err="1"/>
              <a:t>critical</a:t>
            </a:r>
            <a:r>
              <a:rPr lang="de-DE" dirty="0"/>
              <a:t> </a:t>
            </a:r>
            <a:r>
              <a:rPr lang="de-DE" dirty="0" err="1"/>
              <a:t>than</a:t>
            </a:r>
            <a:r>
              <a:rPr lang="de-DE" dirty="0"/>
              <a:t> </a:t>
            </a:r>
            <a:r>
              <a:rPr lang="de-DE" dirty="0" err="1"/>
              <a:t>restoration</a:t>
            </a:r>
            <a:r>
              <a:rPr lang="de-DE" dirty="0"/>
              <a:t>: </a:t>
            </a:r>
            <a:r>
              <a:rPr lang="de-DE" dirty="0" err="1"/>
              <a:t>improves</a:t>
            </a:r>
            <a:r>
              <a:rPr lang="de-DE" dirty="0"/>
              <a:t> </a:t>
            </a:r>
            <a:r>
              <a:rPr lang="de-DE" dirty="0" err="1"/>
              <a:t>quality</a:t>
            </a:r>
            <a:r>
              <a:rPr lang="de-DE" dirty="0"/>
              <a:t>.</a:t>
            </a:r>
            <a:endParaRPr lang="en-AT" dirty="0"/>
          </a:p>
        </p:txBody>
      </p:sp>
    </p:spTree>
    <p:extLst>
      <p:ext uri="{BB962C8B-B14F-4D97-AF65-F5344CB8AC3E}">
        <p14:creationId xmlns:p14="http://schemas.microsoft.com/office/powerpoint/2010/main" val="344065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Keep Connection during Intermittent </a:t>
            </a:r>
            <a:r>
              <a:rPr lang="en-US" dirty="0" err="1"/>
              <a:t>LoS</a:t>
            </a:r>
            <a:r>
              <a:rPr lang="en-US" dirty="0"/>
              <a:t> Connection</a:t>
            </a:r>
          </a:p>
        </p:txBody>
      </p:sp>
      <p:sp>
        <p:nvSpPr>
          <p:cNvPr id="4" name="Textplatzhalter 3"/>
          <p:cNvSpPr>
            <a:spLocks noGrp="1"/>
          </p:cNvSpPr>
          <p:nvPr>
            <p:ph type="body" sz="quarter" idx="16"/>
          </p:nvPr>
        </p:nvSpPr>
        <p:spPr>
          <a:xfrm>
            <a:off x="430205" y="1880128"/>
            <a:ext cx="6770695" cy="3930846"/>
          </a:xfrm>
        </p:spPr>
        <p:txBody>
          <a:bodyPr/>
          <a:lstStyle/>
          <a:p>
            <a:r>
              <a:rPr lang="en-US" b="1" i="1" dirty="0">
                <a:solidFill>
                  <a:srgbClr val="C00000"/>
                </a:solidFill>
              </a:rPr>
              <a:t>Frequent changes </a:t>
            </a:r>
            <a:r>
              <a:rPr lang="en-US" dirty="0"/>
              <a:t>in connection status—between </a:t>
            </a:r>
            <a:r>
              <a:rPr lang="en-US" dirty="0" err="1"/>
              <a:t>LoS</a:t>
            </a:r>
            <a:r>
              <a:rPr lang="en-US" dirty="0"/>
              <a:t> and non-line-of-sight (</a:t>
            </a:r>
            <a:r>
              <a:rPr lang="en-US" dirty="0" err="1"/>
              <a:t>nLoS</a:t>
            </a:r>
            <a:r>
              <a:rPr lang="en-US" dirty="0"/>
              <a:t>)—within short time intervals complicate transitions.</a:t>
            </a:r>
          </a:p>
          <a:p>
            <a:r>
              <a:rPr lang="en-US" dirty="0"/>
              <a:t>This rapid fluctuation in connection quality can lead to connection loss, as the link may not be re-established within the limited available time. </a:t>
            </a:r>
          </a:p>
          <a:p>
            <a:r>
              <a:rPr lang="en-US" dirty="0"/>
              <a:t>Proposed solution: </a:t>
            </a:r>
            <a:r>
              <a:rPr lang="en-US" b="1" i="1" dirty="0">
                <a:solidFill>
                  <a:srgbClr val="C00000"/>
                </a:solidFill>
              </a:rPr>
              <a:t>maintain the previous connection</a:t>
            </a:r>
            <a:r>
              <a:rPr lang="en-US" dirty="0"/>
              <a:t> for a short duration until the new connection is established.</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26</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7189" y="1880128"/>
            <a:ext cx="4334850" cy="3765783"/>
          </a:xfrm>
          <a:prstGeom prst="rect">
            <a:avLst/>
          </a:prstGeom>
        </p:spPr>
      </p:pic>
    </p:spTree>
    <p:extLst>
      <p:ext uri="{BB962C8B-B14F-4D97-AF65-F5344CB8AC3E}">
        <p14:creationId xmlns:p14="http://schemas.microsoft.com/office/powerpoint/2010/main" val="2187022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Proposed RIS Control</a:t>
            </a:r>
          </a:p>
        </p:txBody>
      </p:sp>
      <p:sp>
        <p:nvSpPr>
          <p:cNvPr id="3" name="Textplatzhalter 2"/>
          <p:cNvSpPr>
            <a:spLocks noGrp="1"/>
          </p:cNvSpPr>
          <p:nvPr>
            <p:ph type="body" sz="quarter" idx="15"/>
          </p:nvPr>
        </p:nvSpPr>
        <p:spPr/>
        <p:txBody>
          <a:bodyPr/>
          <a:lstStyle/>
          <a:p>
            <a:r>
              <a:rPr lang="en-US" dirty="0"/>
              <a:t>Link Backup – Multi connectivity</a:t>
            </a:r>
          </a:p>
        </p:txBody>
      </p:sp>
      <p:sp>
        <p:nvSpPr>
          <p:cNvPr id="4" name="Textplatzhalter 3"/>
          <p:cNvSpPr>
            <a:spLocks noGrp="1"/>
          </p:cNvSpPr>
          <p:nvPr>
            <p:ph type="body" sz="quarter" idx="16"/>
          </p:nvPr>
        </p:nvSpPr>
        <p:spPr>
          <a:xfrm>
            <a:off x="430205" y="1880128"/>
            <a:ext cx="7773018" cy="3930846"/>
          </a:xfrm>
        </p:spPr>
        <p:txBody>
          <a:bodyPr/>
          <a:lstStyle/>
          <a:p>
            <a:r>
              <a:rPr lang="en-US" b="1" i="1" dirty="0">
                <a:solidFill>
                  <a:srgbClr val="C00000"/>
                </a:solidFill>
              </a:rPr>
              <a:t>Abrupt</a:t>
            </a:r>
            <a:r>
              <a:rPr lang="en-US" dirty="0"/>
              <a:t> channel behavior in high frequency, e.g., terahertz</a:t>
            </a:r>
          </a:p>
          <a:p>
            <a:r>
              <a:rPr lang="en-US" b="1" i="1" dirty="0">
                <a:solidFill>
                  <a:srgbClr val="C00000"/>
                </a:solidFill>
              </a:rPr>
              <a:t>Link backup </a:t>
            </a:r>
            <a:r>
              <a:rPr lang="en-US" dirty="0"/>
              <a:t>strategy</a:t>
            </a:r>
          </a:p>
          <a:p>
            <a:pPr lvl="1"/>
            <a:r>
              <a:rPr lang="en-US" b="1" i="1" dirty="0">
                <a:solidFill>
                  <a:srgbClr val="C00000"/>
                </a:solidFill>
              </a:rPr>
              <a:t>Candidate RIS reserved </a:t>
            </a:r>
            <a:r>
              <a:rPr lang="en-US" dirty="0"/>
              <a:t>for potential abrupt disconnections</a:t>
            </a:r>
          </a:p>
          <a:p>
            <a:pPr lvl="1"/>
            <a:r>
              <a:rPr lang="en-US" dirty="0"/>
              <a:t>The problem of over allocation (not scalable)</a:t>
            </a:r>
          </a:p>
          <a:p>
            <a:r>
              <a:rPr lang="en-US" dirty="0" err="1"/>
              <a:t>Multiconnectivity</a:t>
            </a:r>
            <a:endParaRPr lang="en-US" dirty="0"/>
          </a:p>
          <a:p>
            <a:pPr lvl="1"/>
            <a:r>
              <a:rPr lang="en-US" dirty="0"/>
              <a:t>Provide multiple links simultaneously</a:t>
            </a:r>
          </a:p>
          <a:p>
            <a:pPr lvl="1"/>
            <a:r>
              <a:rPr lang="en-US" dirty="0"/>
              <a:t>Seamless switch to the new link</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27</a:t>
            </a:fld>
            <a:endParaRPr lang="de-DE">
              <a:latin typeface="Calibri Light"/>
              <a:cs typeface="Calibri Light"/>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598" y="1880128"/>
            <a:ext cx="4334850" cy="3765783"/>
          </a:xfrm>
          <a:prstGeom prst="rect">
            <a:avLst/>
          </a:prstGeom>
        </p:spPr>
      </p:pic>
      <p:sp>
        <p:nvSpPr>
          <p:cNvPr id="8" name="Speech Bubble: Rectangle 7">
            <a:extLst>
              <a:ext uri="{FF2B5EF4-FFF2-40B4-BE49-F238E27FC236}">
                <a16:creationId xmlns:a16="http://schemas.microsoft.com/office/drawing/2014/main" id="{AF1E1065-7433-435C-BB4C-E3BC2DDE6F63}"/>
              </a:ext>
            </a:extLst>
          </p:cNvPr>
          <p:cNvSpPr/>
          <p:nvPr/>
        </p:nvSpPr>
        <p:spPr bwMode="auto">
          <a:xfrm>
            <a:off x="3428620" y="4873873"/>
            <a:ext cx="2556849" cy="794334"/>
          </a:xfrm>
          <a:prstGeom prst="wedgeRectCallout">
            <a:avLst>
              <a:gd name="adj1" fmla="val -43848"/>
              <a:gd name="adj2" fmla="val -790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Price: </a:t>
            </a:r>
            <a:r>
              <a:rPr lang="de-DE" dirty="0" err="1"/>
              <a:t>requires</a:t>
            </a:r>
            <a:r>
              <a:rPr lang="de-DE" dirty="0"/>
              <a:t> </a:t>
            </a:r>
            <a:r>
              <a:rPr lang="de-DE" dirty="0" err="1"/>
              <a:t>more</a:t>
            </a:r>
            <a:r>
              <a:rPr lang="de-DE" dirty="0"/>
              <a:t> </a:t>
            </a:r>
            <a:r>
              <a:rPr lang="de-DE" dirty="0" err="1"/>
              <a:t>resources</a:t>
            </a:r>
            <a:r>
              <a:rPr lang="de-DE" dirty="0"/>
              <a:t>! </a:t>
            </a:r>
            <a:endParaRPr lang="en-AT" dirty="0"/>
          </a:p>
        </p:txBody>
      </p:sp>
    </p:spTree>
    <p:extLst>
      <p:ext uri="{BB962C8B-B14F-4D97-AF65-F5344CB8AC3E}">
        <p14:creationId xmlns:p14="http://schemas.microsoft.com/office/powerpoint/2010/main" val="264974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28</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dirty="0"/>
              <a:t>RIS-ASSISTED 6G NETWORKS</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3819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RIS-ASSISTED 6G NETWORKS</a:t>
            </a:r>
          </a:p>
        </p:txBody>
      </p:sp>
      <p:sp>
        <p:nvSpPr>
          <p:cNvPr id="3" name="Textplatzhalter 2"/>
          <p:cNvSpPr>
            <a:spLocks noGrp="1"/>
          </p:cNvSpPr>
          <p:nvPr>
            <p:ph type="body" sz="quarter" idx="15"/>
          </p:nvPr>
        </p:nvSpPr>
        <p:spPr/>
        <p:txBody>
          <a:bodyPr/>
          <a:lstStyle/>
          <a:p>
            <a:r>
              <a:rPr lang="en-US" dirty="0"/>
              <a:t>RIS in Practice</a:t>
            </a:r>
          </a:p>
        </p:txBody>
      </p:sp>
      <p:sp>
        <p:nvSpPr>
          <p:cNvPr id="4" name="Textplatzhalter 3"/>
          <p:cNvSpPr>
            <a:spLocks noGrp="1"/>
          </p:cNvSpPr>
          <p:nvPr>
            <p:ph type="body" sz="quarter" idx="16"/>
          </p:nvPr>
        </p:nvSpPr>
        <p:spPr>
          <a:xfrm>
            <a:off x="430205" y="1722268"/>
            <a:ext cx="11291834" cy="4088706"/>
          </a:xfrm>
        </p:spPr>
        <p:txBody>
          <a:bodyPr/>
          <a:lstStyle/>
          <a:p>
            <a:pPr>
              <a:lnSpc>
                <a:spcPct val="100000"/>
              </a:lnSpc>
            </a:pPr>
            <a:r>
              <a:rPr lang="en-US" sz="2000" dirty="0"/>
              <a:t>Simplified model (optimistic): max speed an UE can move is limited by </a:t>
            </a:r>
            <a:r>
              <a:rPr lang="en-US" sz="2000" b="1" i="1" dirty="0">
                <a:solidFill>
                  <a:srgbClr val="C00000"/>
                </a:solidFill>
              </a:rPr>
              <a:t>reconfiguration time </a:t>
            </a:r>
            <a:r>
              <a:rPr lang="en-US" sz="2000" dirty="0"/>
              <a:t>and #UEs</a:t>
            </a:r>
          </a:p>
          <a:p>
            <a:pPr>
              <a:lnSpc>
                <a:spcPct val="100000"/>
              </a:lnSpc>
            </a:pPr>
            <a:r>
              <a:rPr lang="en-US" sz="2000" dirty="0"/>
              <a:t>RIS reconfiguration time assumed to be 10 </a:t>
            </a:r>
            <a:r>
              <a:rPr lang="en-US" sz="2000" dirty="0" err="1"/>
              <a:t>ms</a:t>
            </a:r>
            <a:endParaRPr lang="en-US" sz="2000" dirty="0"/>
          </a:p>
          <a:p>
            <a:pPr>
              <a:lnSpc>
                <a:spcPct val="100000"/>
              </a:lnSpc>
            </a:pPr>
            <a:r>
              <a:rPr lang="en-US" sz="2000" dirty="0"/>
              <a:t>5G and beyond standards in handover interruption time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29</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30" y="3023255"/>
            <a:ext cx="5074958" cy="304497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322" y="3001567"/>
            <a:ext cx="5381711" cy="3229027"/>
          </a:xfrm>
          <a:prstGeom prst="rect">
            <a:avLst/>
          </a:prstGeom>
        </p:spPr>
      </p:pic>
    </p:spTree>
    <p:extLst>
      <p:ext uri="{BB962C8B-B14F-4D97-AF65-F5344CB8AC3E}">
        <p14:creationId xmlns:p14="http://schemas.microsoft.com/office/powerpoint/2010/main" val="3648151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Campus Networks (e.g., Smart Factories)</a:t>
            </a:r>
          </a:p>
        </p:txBody>
      </p:sp>
      <p:sp>
        <p:nvSpPr>
          <p:cNvPr id="3" name="Textplatzhalter 2"/>
          <p:cNvSpPr>
            <a:spLocks noGrp="1"/>
          </p:cNvSpPr>
          <p:nvPr>
            <p:ph type="body" sz="quarter" idx="15"/>
          </p:nvPr>
        </p:nvSpPr>
        <p:spPr/>
        <p:txBody>
          <a:bodyPr/>
          <a:lstStyle/>
          <a:p>
            <a:r>
              <a:rPr lang="en-US" dirty="0"/>
              <a:t>Reliability Issue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3</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004" y="1580536"/>
            <a:ext cx="6763522" cy="4422379"/>
          </a:xfrm>
          <a:prstGeom prst="rect">
            <a:avLst/>
          </a:prstGeom>
        </p:spPr>
      </p:pic>
      <p:sp>
        <p:nvSpPr>
          <p:cNvPr id="7" name="Textfeld 6"/>
          <p:cNvSpPr txBox="1"/>
          <p:nvPr/>
        </p:nvSpPr>
        <p:spPr>
          <a:xfrm>
            <a:off x="2312377" y="6057900"/>
            <a:ext cx="7218485" cy="523220"/>
          </a:xfrm>
          <a:prstGeom prst="rect">
            <a:avLst/>
          </a:prstGeom>
          <a:noFill/>
        </p:spPr>
        <p:txBody>
          <a:bodyPr wrap="square" rtlCol="0">
            <a:spAutoFit/>
          </a:bodyPr>
          <a:lstStyle/>
          <a:p>
            <a:r>
              <a:rPr lang="en-US" sz="1400" dirty="0"/>
              <a:t>E. Tohidi </a:t>
            </a:r>
            <a:r>
              <a:rPr lang="en-US" sz="1400" i="1" dirty="0"/>
              <a:t>et al</a:t>
            </a:r>
            <a:r>
              <a:rPr lang="en-US" sz="1400" dirty="0"/>
              <a:t>., "Reliability Assurance in RIS-Assisted 6G Campus Networks," </a:t>
            </a:r>
          </a:p>
          <a:p>
            <a:r>
              <a:rPr lang="en-US" sz="1400" i="1" dirty="0"/>
              <a:t>20th International Conference on the Design of Reliable Communication Networks (DRCN)</a:t>
            </a:r>
            <a:r>
              <a:rPr lang="en-US" sz="1400" dirty="0"/>
              <a:t>, 2024.</a:t>
            </a:r>
          </a:p>
        </p:txBody>
      </p:sp>
    </p:spTree>
    <p:extLst>
      <p:ext uri="{BB962C8B-B14F-4D97-AF65-F5344CB8AC3E}">
        <p14:creationId xmlns:p14="http://schemas.microsoft.com/office/powerpoint/2010/main" val="895973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RIS-ASSISTED 6G NETWORKS</a:t>
            </a:r>
          </a:p>
        </p:txBody>
      </p:sp>
      <p:sp>
        <p:nvSpPr>
          <p:cNvPr id="3" name="Textplatzhalter 2"/>
          <p:cNvSpPr>
            <a:spLocks noGrp="1"/>
          </p:cNvSpPr>
          <p:nvPr>
            <p:ph type="body" sz="quarter" idx="15"/>
          </p:nvPr>
        </p:nvSpPr>
        <p:spPr/>
        <p:txBody>
          <a:bodyPr/>
          <a:lstStyle/>
          <a:p>
            <a:r>
              <a:rPr lang="en-US" dirty="0"/>
              <a:t>RIS in Practice</a:t>
            </a:r>
          </a:p>
        </p:txBody>
      </p:sp>
      <p:sp>
        <p:nvSpPr>
          <p:cNvPr id="4" name="Textplatzhalter 3"/>
          <p:cNvSpPr>
            <a:spLocks noGrp="1"/>
          </p:cNvSpPr>
          <p:nvPr>
            <p:ph type="body" sz="quarter" idx="16"/>
          </p:nvPr>
        </p:nvSpPr>
        <p:spPr>
          <a:xfrm>
            <a:off x="430205" y="1722268"/>
            <a:ext cx="11291834" cy="4088706"/>
          </a:xfrm>
        </p:spPr>
        <p:txBody>
          <a:bodyPr/>
          <a:lstStyle/>
          <a:p>
            <a:pPr>
              <a:lnSpc>
                <a:spcPct val="100000"/>
              </a:lnSpc>
            </a:pPr>
            <a:r>
              <a:rPr lang="en-US" sz="2000" dirty="0"/>
              <a:t>Simplified model (optimistic): max speed an UE can move is limited by reconfiguration time and #UEs</a:t>
            </a:r>
          </a:p>
          <a:p>
            <a:pPr>
              <a:lnSpc>
                <a:spcPct val="100000"/>
              </a:lnSpc>
            </a:pPr>
            <a:r>
              <a:rPr lang="en-US" sz="2000" dirty="0"/>
              <a:t>RIS reconfiguration time assumed to be 10 </a:t>
            </a:r>
            <a:r>
              <a:rPr lang="en-US" sz="2000" dirty="0" err="1"/>
              <a:t>ms</a:t>
            </a:r>
            <a:endParaRPr lang="en-US" sz="2000" dirty="0"/>
          </a:p>
          <a:p>
            <a:pPr>
              <a:lnSpc>
                <a:spcPct val="100000"/>
              </a:lnSpc>
            </a:pPr>
            <a:r>
              <a:rPr lang="en-US" sz="2000" dirty="0"/>
              <a:t>5G and beyond standards in handover interruption time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30</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30" y="3023255"/>
            <a:ext cx="5074958" cy="304497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322" y="3001567"/>
            <a:ext cx="5381711" cy="3229027"/>
          </a:xfrm>
          <a:prstGeom prst="rect">
            <a:avLst/>
          </a:prstGeom>
        </p:spPr>
      </p:pic>
      <p:sp>
        <p:nvSpPr>
          <p:cNvPr id="8" name="Speech Bubble: Rectangle 7">
            <a:extLst>
              <a:ext uri="{FF2B5EF4-FFF2-40B4-BE49-F238E27FC236}">
                <a16:creationId xmlns:a16="http://schemas.microsoft.com/office/drawing/2014/main" id="{E4788556-E886-450F-98AE-DF7F498D813E}"/>
              </a:ext>
            </a:extLst>
          </p:cNvPr>
          <p:cNvSpPr/>
          <p:nvPr/>
        </p:nvSpPr>
        <p:spPr bwMode="auto">
          <a:xfrm>
            <a:off x="908530" y="4391130"/>
            <a:ext cx="3060676" cy="883893"/>
          </a:xfrm>
          <a:prstGeom prst="wedgeRectCallout">
            <a:avLst>
              <a:gd name="adj1" fmla="val 64226"/>
              <a:gd name="adj2" fmla="val 30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Typical</a:t>
            </a:r>
            <a:r>
              <a:rPr lang="de-DE" dirty="0"/>
              <a:t> </a:t>
            </a:r>
            <a:r>
              <a:rPr lang="de-DE" dirty="0" err="1"/>
              <a:t>values</a:t>
            </a:r>
            <a:r>
              <a:rPr lang="de-DE" dirty="0"/>
              <a:t> </a:t>
            </a:r>
            <a:r>
              <a:rPr lang="de-DE" dirty="0" err="1"/>
              <a:t>for</a:t>
            </a:r>
            <a:r>
              <a:rPr lang="de-DE" dirty="0"/>
              <a:t> indoor. </a:t>
            </a:r>
            <a:r>
              <a:rPr lang="de-DE" dirty="0" err="1"/>
              <a:t>For</a:t>
            </a:r>
            <a:r>
              <a:rPr lang="de-DE" dirty="0"/>
              <a:t> </a:t>
            </a:r>
            <a:r>
              <a:rPr lang="de-DE" dirty="0" err="1"/>
              <a:t>outdoor</a:t>
            </a:r>
            <a:r>
              <a:rPr lang="de-DE" dirty="0"/>
              <a:t>, </a:t>
            </a:r>
            <a:r>
              <a:rPr lang="de-DE" dirty="0" err="1"/>
              <a:t>less</a:t>
            </a:r>
            <a:r>
              <a:rPr lang="de-DE" dirty="0"/>
              <a:t> </a:t>
            </a:r>
            <a:r>
              <a:rPr lang="de-DE" dirty="0" err="1"/>
              <a:t>well</a:t>
            </a:r>
            <a:r>
              <a:rPr lang="de-DE" dirty="0"/>
              <a:t> </a:t>
            </a:r>
            <a:r>
              <a:rPr lang="de-DE" dirty="0" err="1"/>
              <a:t>suited</a:t>
            </a:r>
            <a:r>
              <a:rPr lang="de-DE" dirty="0"/>
              <a:t>?</a:t>
            </a:r>
            <a:endParaRPr lang="en-AT" dirty="0"/>
          </a:p>
        </p:txBody>
      </p:sp>
      <p:sp>
        <p:nvSpPr>
          <p:cNvPr id="9" name="Speech Bubble: Rectangle 8">
            <a:extLst>
              <a:ext uri="{FF2B5EF4-FFF2-40B4-BE49-F238E27FC236}">
                <a16:creationId xmlns:a16="http://schemas.microsoft.com/office/drawing/2014/main" id="{A69E8925-5873-4BCC-9D77-C5FC59B3C201}"/>
              </a:ext>
            </a:extLst>
          </p:cNvPr>
          <p:cNvSpPr/>
          <p:nvPr/>
        </p:nvSpPr>
        <p:spPr bwMode="auto">
          <a:xfrm>
            <a:off x="7793326" y="1854370"/>
            <a:ext cx="3060676" cy="883893"/>
          </a:xfrm>
          <a:prstGeom prst="wedgeRectCallout">
            <a:avLst>
              <a:gd name="adj1" fmla="val -31639"/>
              <a:gd name="adj2" fmla="val 88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Delay due </a:t>
            </a:r>
            <a:r>
              <a:rPr lang="de-DE" dirty="0" err="1"/>
              <a:t>to</a:t>
            </a:r>
            <a:r>
              <a:rPr lang="de-DE" dirty="0"/>
              <a:t> </a:t>
            </a:r>
            <a:r>
              <a:rPr lang="de-DE" dirty="0" err="1"/>
              <a:t>switching</a:t>
            </a:r>
            <a:r>
              <a:rPr lang="de-DE" dirty="0"/>
              <a:t> </a:t>
            </a:r>
            <a:r>
              <a:rPr lang="de-DE" dirty="0" err="1"/>
              <a:t>between</a:t>
            </a:r>
            <a:r>
              <a:rPr lang="de-DE" dirty="0"/>
              <a:t> </a:t>
            </a:r>
            <a:r>
              <a:rPr lang="de-DE" dirty="0" err="1"/>
              <a:t>users</a:t>
            </a:r>
            <a:r>
              <a:rPr lang="de-DE" dirty="0"/>
              <a:t>.</a:t>
            </a:r>
            <a:endParaRPr lang="en-AT" dirty="0"/>
          </a:p>
        </p:txBody>
      </p:sp>
    </p:spTree>
    <p:extLst>
      <p:ext uri="{BB962C8B-B14F-4D97-AF65-F5344CB8AC3E}">
        <p14:creationId xmlns:p14="http://schemas.microsoft.com/office/powerpoint/2010/main" val="730646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Summary</a:t>
            </a:r>
          </a:p>
        </p:txBody>
      </p:sp>
      <p:sp>
        <p:nvSpPr>
          <p:cNvPr id="4" name="Textplatzhalter 3"/>
          <p:cNvSpPr>
            <a:spLocks noGrp="1"/>
          </p:cNvSpPr>
          <p:nvPr>
            <p:ph type="body" sz="quarter" idx="16"/>
          </p:nvPr>
        </p:nvSpPr>
        <p:spPr>
          <a:xfrm>
            <a:off x="430204" y="1880128"/>
            <a:ext cx="10817803" cy="3930846"/>
          </a:xfrm>
        </p:spPr>
        <p:txBody>
          <a:bodyPr/>
          <a:lstStyle/>
          <a:p>
            <a:r>
              <a:rPr lang="en-US" dirty="0"/>
              <a:t>RIS promising but not much literature on </a:t>
            </a:r>
            <a:r>
              <a:rPr lang="en-US" b="1" i="1" dirty="0">
                <a:solidFill>
                  <a:srgbClr val="C00000"/>
                </a:solidFill>
              </a:rPr>
              <a:t>link level studies</a:t>
            </a:r>
            <a:r>
              <a:rPr lang="en-US" dirty="0"/>
              <a:t> yet</a:t>
            </a:r>
          </a:p>
          <a:p>
            <a:r>
              <a:rPr lang="en-US" dirty="0"/>
              <a:t>Reality is complex: </a:t>
            </a:r>
            <a:r>
              <a:rPr lang="en-US" b="1" i="1" dirty="0">
                <a:solidFill>
                  <a:srgbClr val="C00000"/>
                </a:solidFill>
              </a:rPr>
              <a:t>call to community</a:t>
            </a:r>
            <a:r>
              <a:rPr lang="en-US" dirty="0"/>
              <a:t> to conduct more research on realistic </a:t>
            </a:r>
            <a:r>
              <a:rPr lang="en-US" b="1" i="1" dirty="0">
                <a:solidFill>
                  <a:srgbClr val="C00000"/>
                </a:solidFill>
              </a:rPr>
              <a:t>models</a:t>
            </a:r>
            <a:r>
              <a:rPr lang="en-US" dirty="0"/>
              <a:t> and </a:t>
            </a:r>
            <a:r>
              <a:rPr lang="en-US" b="1" i="1" dirty="0">
                <a:solidFill>
                  <a:srgbClr val="C00000"/>
                </a:solidFill>
              </a:rPr>
              <a:t>prototypes</a:t>
            </a:r>
          </a:p>
          <a:p>
            <a:r>
              <a:rPr lang="en-US" dirty="0"/>
              <a:t>A prerequisite for </a:t>
            </a:r>
            <a:r>
              <a:rPr lang="en-US" b="1" i="1" dirty="0">
                <a:solidFill>
                  <a:srgbClr val="C00000"/>
                </a:solidFill>
              </a:rPr>
              <a:t>standardization</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31</a:t>
            </a:fld>
            <a:endParaRPr lang="de-DE">
              <a:latin typeface="Calibri Light"/>
              <a:cs typeface="Calibri Light"/>
            </a:endParaRPr>
          </a:p>
        </p:txBody>
      </p:sp>
    </p:spTree>
    <p:extLst>
      <p:ext uri="{BB962C8B-B14F-4D97-AF65-F5344CB8AC3E}">
        <p14:creationId xmlns:p14="http://schemas.microsoft.com/office/powerpoint/2010/main" val="80679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32</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dirty="0"/>
              <a:t>Thank you! Questions?</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749857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Campus Networks (e.g., Smart Factories)</a:t>
            </a:r>
          </a:p>
        </p:txBody>
      </p:sp>
      <p:sp>
        <p:nvSpPr>
          <p:cNvPr id="3" name="Textplatzhalter 2"/>
          <p:cNvSpPr>
            <a:spLocks noGrp="1"/>
          </p:cNvSpPr>
          <p:nvPr>
            <p:ph type="body" sz="quarter" idx="15"/>
          </p:nvPr>
        </p:nvSpPr>
        <p:spPr/>
        <p:txBody>
          <a:bodyPr/>
          <a:lstStyle/>
          <a:p>
            <a:r>
              <a:rPr lang="en-US" dirty="0"/>
              <a:t>Reliability Issue</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4</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004" y="1580536"/>
            <a:ext cx="6763522" cy="4422379"/>
          </a:xfrm>
          <a:prstGeom prst="rect">
            <a:avLst/>
          </a:prstGeom>
        </p:spPr>
      </p:pic>
      <p:sp>
        <p:nvSpPr>
          <p:cNvPr id="7" name="Textfeld 6"/>
          <p:cNvSpPr txBox="1"/>
          <p:nvPr/>
        </p:nvSpPr>
        <p:spPr>
          <a:xfrm>
            <a:off x="2312377" y="6057900"/>
            <a:ext cx="7218485" cy="523220"/>
          </a:xfrm>
          <a:prstGeom prst="rect">
            <a:avLst/>
          </a:prstGeom>
          <a:noFill/>
        </p:spPr>
        <p:txBody>
          <a:bodyPr wrap="square" rtlCol="0">
            <a:spAutoFit/>
          </a:bodyPr>
          <a:lstStyle/>
          <a:p>
            <a:r>
              <a:rPr lang="en-US" sz="1400" dirty="0"/>
              <a:t>E. Tohidi </a:t>
            </a:r>
            <a:r>
              <a:rPr lang="en-US" sz="1400" i="1" dirty="0"/>
              <a:t>et al</a:t>
            </a:r>
            <a:r>
              <a:rPr lang="en-US" sz="1400" dirty="0"/>
              <a:t>., "Reliability Assurance in RIS-Assisted 6G Campus Networks," </a:t>
            </a:r>
          </a:p>
          <a:p>
            <a:r>
              <a:rPr lang="en-US" sz="1400" i="1" dirty="0"/>
              <a:t>20th International Conference on the Design of Reliable Communication Networks (DRCN)</a:t>
            </a:r>
            <a:r>
              <a:rPr lang="en-US" sz="1400" dirty="0"/>
              <a:t>, 2024.</a:t>
            </a:r>
          </a:p>
        </p:txBody>
      </p:sp>
      <p:sp>
        <p:nvSpPr>
          <p:cNvPr id="8" name="Speech Bubble: Rectangle 7">
            <a:extLst>
              <a:ext uri="{FF2B5EF4-FFF2-40B4-BE49-F238E27FC236}">
                <a16:creationId xmlns:a16="http://schemas.microsoft.com/office/drawing/2014/main" id="{C03EC5E0-90ED-42D7-8630-2962CE509645}"/>
              </a:ext>
            </a:extLst>
          </p:cNvPr>
          <p:cNvSpPr/>
          <p:nvPr/>
        </p:nvSpPr>
        <p:spPr bwMode="auto">
          <a:xfrm>
            <a:off x="316161" y="1925857"/>
            <a:ext cx="3170618" cy="1108395"/>
          </a:xfrm>
          <a:prstGeom prst="wedgeRectCallout">
            <a:avLst>
              <a:gd name="adj1" fmla="val 15702"/>
              <a:gd name="adj2" fmla="val -960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LoS</a:t>
            </a:r>
            <a:r>
              <a:rPr lang="de-DE" dirty="0"/>
              <a:t> </a:t>
            </a:r>
            <a:r>
              <a:rPr lang="de-DE" dirty="0" err="1"/>
              <a:t>blocking</a:t>
            </a:r>
            <a:r>
              <a:rPr lang="de-DE" dirty="0"/>
              <a:t> </a:t>
            </a:r>
            <a:r>
              <a:rPr lang="de-DE" dirty="0" err="1"/>
              <a:t>especially</a:t>
            </a:r>
            <a:r>
              <a:rPr lang="de-DE" dirty="0"/>
              <a:t> </a:t>
            </a:r>
            <a:r>
              <a:rPr lang="de-DE" dirty="0" err="1"/>
              <a:t>critical</a:t>
            </a:r>
            <a:r>
              <a:rPr lang="de-DE" dirty="0"/>
              <a:t> </a:t>
            </a:r>
            <a:r>
              <a:rPr lang="de-DE" dirty="0" err="1"/>
              <a:t>for</a:t>
            </a:r>
            <a:r>
              <a:rPr lang="de-DE" dirty="0"/>
              <a:t> </a:t>
            </a:r>
            <a:r>
              <a:rPr lang="de-DE" dirty="0" err="1"/>
              <a:t>mmWave</a:t>
            </a:r>
            <a:r>
              <a:rPr lang="de-DE" dirty="0"/>
              <a:t> and sub-</a:t>
            </a:r>
            <a:r>
              <a:rPr lang="de-DE" dirty="0" err="1"/>
              <a:t>THz</a:t>
            </a:r>
            <a:r>
              <a:rPr lang="de-DE" dirty="0"/>
              <a:t>!</a:t>
            </a:r>
            <a:endParaRPr lang="en-AT" dirty="0"/>
          </a:p>
        </p:txBody>
      </p:sp>
    </p:spTree>
    <p:extLst>
      <p:ext uri="{BB962C8B-B14F-4D97-AF65-F5344CB8AC3E}">
        <p14:creationId xmlns:p14="http://schemas.microsoft.com/office/powerpoint/2010/main" val="257557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Campus Networks (e.g., Smart Factories)</a:t>
            </a:r>
          </a:p>
        </p:txBody>
      </p:sp>
      <p:sp>
        <p:nvSpPr>
          <p:cNvPr id="3" name="Textplatzhalter 2"/>
          <p:cNvSpPr>
            <a:spLocks noGrp="1"/>
          </p:cNvSpPr>
          <p:nvPr>
            <p:ph type="body" sz="quarter" idx="15"/>
          </p:nvPr>
        </p:nvSpPr>
        <p:spPr/>
        <p:txBody>
          <a:bodyPr/>
          <a:lstStyle/>
          <a:p>
            <a:r>
              <a:rPr lang="en-US" dirty="0"/>
              <a:t>Reliability Assurance: RIS</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5</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3" y="1508692"/>
            <a:ext cx="6896677" cy="4509443"/>
          </a:xfrm>
          <a:prstGeom prst="rect">
            <a:avLst/>
          </a:prstGeom>
        </p:spPr>
      </p:pic>
      <p:sp>
        <p:nvSpPr>
          <p:cNvPr id="7" name="Textfeld 6"/>
          <p:cNvSpPr txBox="1"/>
          <p:nvPr/>
        </p:nvSpPr>
        <p:spPr>
          <a:xfrm>
            <a:off x="2312377" y="6057900"/>
            <a:ext cx="7218485" cy="523220"/>
          </a:xfrm>
          <a:prstGeom prst="rect">
            <a:avLst/>
          </a:prstGeom>
          <a:noFill/>
        </p:spPr>
        <p:txBody>
          <a:bodyPr wrap="square" rtlCol="0">
            <a:spAutoFit/>
          </a:bodyPr>
          <a:lstStyle/>
          <a:p>
            <a:r>
              <a:rPr lang="en-US" sz="1400" dirty="0"/>
              <a:t>E. Tohidi </a:t>
            </a:r>
            <a:r>
              <a:rPr lang="en-US" sz="1400" i="1" dirty="0"/>
              <a:t>et al</a:t>
            </a:r>
            <a:r>
              <a:rPr lang="en-US" sz="1400" dirty="0"/>
              <a:t>., "Reliability Assurance in RIS-Assisted 6G Campus Networks," </a:t>
            </a:r>
          </a:p>
          <a:p>
            <a:r>
              <a:rPr lang="en-US" sz="1400" i="1" dirty="0"/>
              <a:t>20th International Conference on the Design of Reliable Communication Networks (DRCN)</a:t>
            </a:r>
            <a:r>
              <a:rPr lang="en-US" sz="1400" dirty="0"/>
              <a:t>, 2024.</a:t>
            </a:r>
          </a:p>
        </p:txBody>
      </p:sp>
    </p:spTree>
    <p:extLst>
      <p:ext uri="{BB962C8B-B14F-4D97-AF65-F5344CB8AC3E}">
        <p14:creationId xmlns:p14="http://schemas.microsoft.com/office/powerpoint/2010/main" val="389381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6</a:t>
            </a:fld>
            <a:endParaRPr lang="de-DE">
              <a:latin typeface="Calibri Light"/>
              <a:cs typeface="Calibri Light"/>
            </a:endParaRPr>
          </a:p>
        </p:txBody>
      </p:sp>
      <p:sp>
        <p:nvSpPr>
          <p:cNvPr id="6" name="Titel 1"/>
          <p:cNvSpPr>
            <a:spLocks noGrp="1"/>
          </p:cNvSpPr>
          <p:nvPr>
            <p:ph type="title"/>
          </p:nvPr>
        </p:nvSpPr>
        <p:spPr>
          <a:xfrm>
            <a:off x="0" y="3186478"/>
            <a:ext cx="12192000" cy="4800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lumMod val="60000"/>
                <a:lumOff val="40000"/>
              </a:schemeClr>
            </a:solidFill>
          </a:ln>
        </p:spPr>
        <p:txBody>
          <a:bodyPr/>
          <a:lstStyle/>
          <a:p>
            <a:pPr algn="ctr"/>
            <a:r>
              <a:rPr lang="en-US" dirty="0"/>
              <a:t>Introduction</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205" y="-24939"/>
            <a:ext cx="3542795" cy="3458307"/>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458307"/>
            <a:ext cx="1771314" cy="10106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61339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Introduction</a:t>
            </a:r>
          </a:p>
        </p:txBody>
      </p:sp>
      <p:sp>
        <p:nvSpPr>
          <p:cNvPr id="3" name="Textplatzhalter 2"/>
          <p:cNvSpPr>
            <a:spLocks noGrp="1"/>
          </p:cNvSpPr>
          <p:nvPr>
            <p:ph type="body" sz="quarter" idx="15"/>
          </p:nvPr>
        </p:nvSpPr>
        <p:spPr/>
        <p:txBody>
          <a:bodyPr/>
          <a:lstStyle/>
          <a:p>
            <a:r>
              <a:rPr lang="en-US" dirty="0"/>
              <a:t>What is a Reconfigurable Intelligent Surface?</a:t>
            </a:r>
          </a:p>
        </p:txBody>
      </p:sp>
      <p:sp>
        <p:nvSpPr>
          <p:cNvPr id="4" name="Textplatzhalter 3"/>
          <p:cNvSpPr>
            <a:spLocks noGrp="1"/>
          </p:cNvSpPr>
          <p:nvPr>
            <p:ph type="body" sz="quarter" idx="16"/>
          </p:nvPr>
        </p:nvSpPr>
        <p:spPr>
          <a:xfrm>
            <a:off x="430205" y="1880128"/>
            <a:ext cx="5750787" cy="3930846"/>
          </a:xfrm>
        </p:spPr>
        <p:txBody>
          <a:bodyPr/>
          <a:lstStyle/>
          <a:p>
            <a:pPr algn="just"/>
            <a:r>
              <a:rPr lang="en-US" sz="1800" dirty="0"/>
              <a:t>Reconfigurable Intelligent Surface (RIS) is a </a:t>
            </a:r>
            <a:r>
              <a:rPr lang="en-US" sz="1800" b="1" i="1" dirty="0">
                <a:solidFill>
                  <a:srgbClr val="C00000"/>
                </a:solidFill>
              </a:rPr>
              <a:t>planar surface </a:t>
            </a:r>
            <a:r>
              <a:rPr lang="en-US" sz="1800" dirty="0"/>
              <a:t>comprising a large number of passive reflecting elements, each of which is able to induce a </a:t>
            </a:r>
            <a:r>
              <a:rPr lang="en-US" sz="1800" b="1" i="1" dirty="0">
                <a:solidFill>
                  <a:srgbClr val="C00000"/>
                </a:solidFill>
              </a:rPr>
              <a:t>controllable phase change</a:t>
            </a:r>
            <a:r>
              <a:rPr lang="en-US" sz="1800" dirty="0"/>
              <a:t> to the incident signal independently</a:t>
            </a:r>
          </a:p>
          <a:p>
            <a:r>
              <a:rPr lang="en-US" sz="1800" dirty="0"/>
              <a:t>Specular reflection to anomalous reflection</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7</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441" y="1775456"/>
            <a:ext cx="3232752" cy="2070095"/>
          </a:xfrm>
          <a:prstGeom prst="rect">
            <a:avLst/>
          </a:prstGeom>
        </p:spPr>
      </p:pic>
      <p:sp>
        <p:nvSpPr>
          <p:cNvPr id="7" name="Rechteck 6"/>
          <p:cNvSpPr/>
          <p:nvPr/>
        </p:nvSpPr>
        <p:spPr>
          <a:xfrm>
            <a:off x="791308" y="4703885"/>
            <a:ext cx="4651130" cy="1037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Advantages</a:t>
            </a:r>
          </a:p>
          <a:p>
            <a:pPr algn="ctr"/>
            <a:r>
              <a:rPr lang="en-US" dirty="0"/>
              <a:t>Anomalous reflection - </a:t>
            </a:r>
            <a:r>
              <a:rPr lang="en-US" dirty="0" err="1"/>
              <a:t>Reconfigurability</a:t>
            </a:r>
            <a:endParaRPr lang="en-US" dirty="0"/>
          </a:p>
        </p:txBody>
      </p:sp>
      <p:sp>
        <p:nvSpPr>
          <p:cNvPr id="8" name="Rechteck 7"/>
          <p:cNvSpPr/>
          <p:nvPr/>
        </p:nvSpPr>
        <p:spPr>
          <a:xfrm>
            <a:off x="6245470" y="4703885"/>
            <a:ext cx="4651130" cy="1037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Disadvantage</a:t>
            </a:r>
          </a:p>
          <a:p>
            <a:pPr algn="ctr"/>
            <a:r>
              <a:rPr lang="en-US" dirty="0"/>
              <a:t>Multiplicative fading due to cascaded channel</a:t>
            </a:r>
          </a:p>
        </p:txBody>
      </p:sp>
      <p:sp>
        <p:nvSpPr>
          <p:cNvPr id="9" name="Textfeld 8"/>
          <p:cNvSpPr txBox="1"/>
          <p:nvPr/>
        </p:nvSpPr>
        <p:spPr>
          <a:xfrm>
            <a:off x="2312377" y="6057900"/>
            <a:ext cx="7218485" cy="523220"/>
          </a:xfrm>
          <a:prstGeom prst="rect">
            <a:avLst/>
          </a:prstGeom>
          <a:noFill/>
        </p:spPr>
        <p:txBody>
          <a:bodyPr wrap="square" rtlCol="0">
            <a:spAutoFit/>
          </a:bodyPr>
          <a:lstStyle/>
          <a:p>
            <a:r>
              <a:rPr lang="en-US" sz="1400" dirty="0"/>
              <a:t>E. Tohidi </a:t>
            </a:r>
            <a:r>
              <a:rPr lang="en-US" sz="1400" i="1" dirty="0"/>
              <a:t>et al</a:t>
            </a:r>
            <a:r>
              <a:rPr lang="en-US" sz="1400" dirty="0"/>
              <a:t>., "Reliability Assurance in RIS-Assisted 6G Campus Networks," </a:t>
            </a:r>
          </a:p>
          <a:p>
            <a:r>
              <a:rPr lang="en-US" sz="1400" i="1" dirty="0"/>
              <a:t>20th International Conference on the Design of Reliable Communication Networks (DRCN)</a:t>
            </a:r>
            <a:r>
              <a:rPr lang="en-US" sz="1400" dirty="0"/>
              <a:t>, 2024.</a:t>
            </a:r>
          </a:p>
        </p:txBody>
      </p:sp>
    </p:spTree>
    <p:extLst>
      <p:ext uri="{BB962C8B-B14F-4D97-AF65-F5344CB8AC3E}">
        <p14:creationId xmlns:p14="http://schemas.microsoft.com/office/powerpoint/2010/main" val="80160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Introduction</a:t>
            </a:r>
          </a:p>
        </p:txBody>
      </p:sp>
      <p:sp>
        <p:nvSpPr>
          <p:cNvPr id="3" name="Textplatzhalter 2"/>
          <p:cNvSpPr>
            <a:spLocks noGrp="1"/>
          </p:cNvSpPr>
          <p:nvPr>
            <p:ph type="body" sz="quarter" idx="15"/>
          </p:nvPr>
        </p:nvSpPr>
        <p:spPr/>
        <p:txBody>
          <a:bodyPr/>
          <a:lstStyle/>
          <a:p>
            <a:r>
              <a:rPr lang="en-US" dirty="0"/>
              <a:t>What is a Reconfigurable Intelligent Surface?</a:t>
            </a:r>
          </a:p>
        </p:txBody>
      </p:sp>
      <p:sp>
        <p:nvSpPr>
          <p:cNvPr id="4" name="Textplatzhalter 3"/>
          <p:cNvSpPr>
            <a:spLocks noGrp="1"/>
          </p:cNvSpPr>
          <p:nvPr>
            <p:ph type="body" sz="quarter" idx="16"/>
          </p:nvPr>
        </p:nvSpPr>
        <p:spPr>
          <a:xfrm>
            <a:off x="430205" y="1880128"/>
            <a:ext cx="5750787" cy="3930846"/>
          </a:xfrm>
        </p:spPr>
        <p:txBody>
          <a:bodyPr/>
          <a:lstStyle/>
          <a:p>
            <a:pPr algn="just"/>
            <a:r>
              <a:rPr lang="en-US" sz="1800" dirty="0"/>
              <a:t>Reconfigurable Intelligent Surface (RIS) is a </a:t>
            </a:r>
            <a:r>
              <a:rPr lang="en-US" sz="1800" b="1" i="1" dirty="0">
                <a:solidFill>
                  <a:srgbClr val="C00000"/>
                </a:solidFill>
              </a:rPr>
              <a:t>planar surface </a:t>
            </a:r>
            <a:r>
              <a:rPr lang="en-US" sz="1800" dirty="0"/>
              <a:t>comprising a large number of passive reflecting elements, each of which is able to induce a </a:t>
            </a:r>
            <a:r>
              <a:rPr lang="en-US" sz="1800" b="1" i="1" dirty="0">
                <a:solidFill>
                  <a:srgbClr val="C00000"/>
                </a:solidFill>
              </a:rPr>
              <a:t>controllable phase change</a:t>
            </a:r>
            <a:r>
              <a:rPr lang="en-US" sz="1800" dirty="0"/>
              <a:t> to the incident signal independently</a:t>
            </a:r>
          </a:p>
          <a:p>
            <a:r>
              <a:rPr lang="en-US" sz="1800" dirty="0"/>
              <a:t>Specular reflection to anomalous reflection</a:t>
            </a:r>
          </a:p>
        </p:txBody>
      </p:sp>
      <p:sp>
        <p:nvSpPr>
          <p:cNvPr id="5" name="Fußzeilenplatzhalter 4"/>
          <p:cNvSpPr>
            <a:spLocks noGrp="1"/>
          </p:cNvSpPr>
          <p:nvPr>
            <p:ph type="ftr" sz="quarter" idx="17"/>
          </p:nvPr>
        </p:nvSpPr>
        <p:spPr/>
        <p:txBody>
          <a:bodyPr/>
          <a:lstStyle/>
          <a:p>
            <a:pPr>
              <a:defRPr/>
            </a:pPr>
            <a:r>
              <a:rPr lang="de-DE" b="1">
                <a:cs typeface="Calibri"/>
              </a:rPr>
              <a:t>6G-RIC </a:t>
            </a:r>
            <a:r>
              <a:rPr lang="de-DE">
                <a:cs typeface="Calibri"/>
              </a:rPr>
              <a:t>| </a:t>
            </a:r>
            <a:fld id="{E91B2C52-37C1-DD40-9204-CABDFC63E0EA}" type="datetime1">
              <a:rPr lang="de-DE" smtClean="0">
                <a:latin typeface="Calibri Light"/>
                <a:cs typeface="Calibri Light"/>
              </a:rPr>
              <a:t>25.11.2024</a:t>
            </a:fld>
            <a:r>
              <a:rPr lang="de-DE">
                <a:latin typeface="Calibri Light"/>
                <a:cs typeface="Calibri Light"/>
              </a:rPr>
              <a:t> | </a:t>
            </a:r>
            <a:fld id="{08965F53-14F4-DA4D-85E9-ED0E64CA1C13}" type="slidenum">
              <a:rPr lang="de-DE" smtClean="0">
                <a:latin typeface="Calibri Light"/>
                <a:cs typeface="Calibri Light"/>
              </a:rPr>
              <a:t>8</a:t>
            </a:fld>
            <a:endParaRPr lang="de-DE">
              <a:latin typeface="Calibri Light"/>
              <a:cs typeface="Calibri Light"/>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441" y="1775456"/>
            <a:ext cx="3232752" cy="2070095"/>
          </a:xfrm>
          <a:prstGeom prst="rect">
            <a:avLst/>
          </a:prstGeom>
        </p:spPr>
      </p:pic>
      <p:sp>
        <p:nvSpPr>
          <p:cNvPr id="7" name="Rechteck 6"/>
          <p:cNvSpPr/>
          <p:nvPr/>
        </p:nvSpPr>
        <p:spPr>
          <a:xfrm>
            <a:off x="791308" y="4703885"/>
            <a:ext cx="4651130" cy="1037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Advantages</a:t>
            </a:r>
          </a:p>
          <a:p>
            <a:pPr algn="ctr"/>
            <a:r>
              <a:rPr lang="en-US" dirty="0"/>
              <a:t>Anomalous reflection - </a:t>
            </a:r>
            <a:r>
              <a:rPr lang="en-US" dirty="0" err="1"/>
              <a:t>Reconfigurability</a:t>
            </a:r>
            <a:endParaRPr lang="en-US" dirty="0"/>
          </a:p>
        </p:txBody>
      </p:sp>
      <p:sp>
        <p:nvSpPr>
          <p:cNvPr id="8" name="Rechteck 7"/>
          <p:cNvSpPr/>
          <p:nvPr/>
        </p:nvSpPr>
        <p:spPr>
          <a:xfrm>
            <a:off x="6245470" y="4703885"/>
            <a:ext cx="4651130" cy="1037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Disadvantage</a:t>
            </a:r>
          </a:p>
          <a:p>
            <a:pPr algn="ctr"/>
            <a:r>
              <a:rPr lang="en-US" dirty="0"/>
              <a:t>Multiplicative fading due to cascaded channel</a:t>
            </a:r>
          </a:p>
        </p:txBody>
      </p:sp>
      <p:sp>
        <p:nvSpPr>
          <p:cNvPr id="9" name="Textfeld 8"/>
          <p:cNvSpPr txBox="1"/>
          <p:nvPr/>
        </p:nvSpPr>
        <p:spPr>
          <a:xfrm>
            <a:off x="2312377" y="6057900"/>
            <a:ext cx="7218485" cy="523220"/>
          </a:xfrm>
          <a:prstGeom prst="rect">
            <a:avLst/>
          </a:prstGeom>
          <a:noFill/>
        </p:spPr>
        <p:txBody>
          <a:bodyPr wrap="square" rtlCol="0">
            <a:spAutoFit/>
          </a:bodyPr>
          <a:lstStyle/>
          <a:p>
            <a:r>
              <a:rPr lang="en-US" sz="1400" dirty="0"/>
              <a:t>E. Tohidi </a:t>
            </a:r>
            <a:r>
              <a:rPr lang="en-US" sz="1400" i="1" dirty="0"/>
              <a:t>et al</a:t>
            </a:r>
            <a:r>
              <a:rPr lang="en-US" sz="1400" dirty="0"/>
              <a:t>., "Reliability Assurance in RIS-Assisted 6G Campus Networks," </a:t>
            </a:r>
          </a:p>
          <a:p>
            <a:r>
              <a:rPr lang="en-US" sz="1400" i="1" dirty="0"/>
              <a:t>20th International Conference on the Design of Reliable Communication Networks (DRCN)</a:t>
            </a:r>
            <a:r>
              <a:rPr lang="en-US" sz="1400" dirty="0"/>
              <a:t>, 2024.</a:t>
            </a:r>
          </a:p>
        </p:txBody>
      </p:sp>
      <p:sp>
        <p:nvSpPr>
          <p:cNvPr id="10" name="Speech Bubble: Rectangle 9">
            <a:extLst>
              <a:ext uri="{FF2B5EF4-FFF2-40B4-BE49-F238E27FC236}">
                <a16:creationId xmlns:a16="http://schemas.microsoft.com/office/drawing/2014/main" id="{68B8EC83-4D61-42E8-9DCD-BD96E6A46AC5}"/>
              </a:ext>
            </a:extLst>
          </p:cNvPr>
          <p:cNvSpPr/>
          <p:nvPr/>
        </p:nvSpPr>
        <p:spPr bwMode="auto">
          <a:xfrm>
            <a:off x="6504462" y="4052268"/>
            <a:ext cx="2358184" cy="461665"/>
          </a:xfrm>
          <a:prstGeom prst="wedgeRectCallout">
            <a:avLst>
              <a:gd name="adj1" fmla="val 39883"/>
              <a:gd name="adj2" fmla="val 7839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Aka „double </a:t>
            </a:r>
            <a:r>
              <a:rPr lang="de-DE" dirty="0" err="1">
                <a:solidFill>
                  <a:schemeClr val="tx1"/>
                </a:solidFill>
              </a:rPr>
              <a:t>path</a:t>
            </a:r>
            <a:r>
              <a:rPr lang="de-DE" dirty="0">
                <a:solidFill>
                  <a:schemeClr val="tx1"/>
                </a:solidFill>
              </a:rPr>
              <a:t> </a:t>
            </a:r>
            <a:r>
              <a:rPr lang="de-DE" dirty="0" err="1">
                <a:solidFill>
                  <a:schemeClr val="tx1"/>
                </a:solidFill>
              </a:rPr>
              <a:t>loss</a:t>
            </a:r>
            <a:r>
              <a:rPr lang="de-DE" dirty="0">
                <a:solidFill>
                  <a:schemeClr val="tx1"/>
                </a:solidFill>
              </a:rPr>
              <a:t>“</a:t>
            </a:r>
            <a:endParaRPr lang="en-AT" dirty="0">
              <a:solidFill>
                <a:schemeClr val="tx1"/>
              </a:solidFill>
            </a:endParaRPr>
          </a:p>
        </p:txBody>
      </p:sp>
    </p:spTree>
    <p:extLst>
      <p:ext uri="{BB962C8B-B14F-4D97-AF65-F5344CB8AC3E}">
        <p14:creationId xmlns:p14="http://schemas.microsoft.com/office/powerpoint/2010/main" val="3682127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987BE1CF-3A73-4C41-B559-FD72E72FE77F}"/>
              </a:ext>
            </a:extLst>
          </p:cNvPr>
          <p:cNvSpPr/>
          <p:nvPr/>
        </p:nvSpPr>
        <p:spPr bwMode="auto">
          <a:xfrm>
            <a:off x="5442863" y="2850604"/>
            <a:ext cx="5600700" cy="3314700"/>
          </a:xfrm>
          <a:custGeom>
            <a:avLst/>
            <a:gdLst>
              <a:gd name="connsiteX0" fmla="*/ 0 w 5600700"/>
              <a:gd name="connsiteY0" fmla="*/ 1469571 h 3314700"/>
              <a:gd name="connsiteX1" fmla="*/ 1469572 w 5600700"/>
              <a:gd name="connsiteY1" fmla="*/ 0 h 3314700"/>
              <a:gd name="connsiteX2" fmla="*/ 5584372 w 5600700"/>
              <a:gd name="connsiteY2" fmla="*/ 114300 h 3314700"/>
              <a:gd name="connsiteX3" fmla="*/ 5600700 w 5600700"/>
              <a:gd name="connsiteY3" fmla="*/ 3314700 h 3314700"/>
              <a:gd name="connsiteX4" fmla="*/ 767443 w 5600700"/>
              <a:gd name="connsiteY4" fmla="*/ 2220686 h 3314700"/>
              <a:gd name="connsiteX5" fmla="*/ 0 w 5600700"/>
              <a:gd name="connsiteY5" fmla="*/ 1469571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700" h="3314700">
                <a:moveTo>
                  <a:pt x="0" y="1469571"/>
                </a:moveTo>
                <a:lnTo>
                  <a:pt x="1469572" y="0"/>
                </a:lnTo>
                <a:lnTo>
                  <a:pt x="5584372" y="114300"/>
                </a:lnTo>
                <a:cubicBezTo>
                  <a:pt x="5589815" y="1181100"/>
                  <a:pt x="5595257" y="2247900"/>
                  <a:pt x="5600700" y="3314700"/>
                </a:cubicBezTo>
                <a:lnTo>
                  <a:pt x="767443" y="2220686"/>
                </a:lnTo>
                <a:lnTo>
                  <a:pt x="0" y="1469571"/>
                </a:lnTo>
                <a:close/>
              </a:path>
            </a:pathLst>
          </a:custGeom>
          <a:solidFill>
            <a:srgbClr val="FFC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US" sz="1200" i="1">
              <a:latin typeface="Arial" pitchFamily="34" charset="0"/>
            </a:endParaRPr>
          </a:p>
        </p:txBody>
      </p:sp>
      <p:sp>
        <p:nvSpPr>
          <p:cNvPr id="4" name="Slide Number Placeholder 3">
            <a:extLst>
              <a:ext uri="{FF2B5EF4-FFF2-40B4-BE49-F238E27FC236}">
                <a16:creationId xmlns:a16="http://schemas.microsoft.com/office/drawing/2014/main" id="{7BEE6546-7965-0E4B-9934-23926DD3ED33}"/>
              </a:ext>
            </a:extLst>
          </p:cNvPr>
          <p:cNvSpPr>
            <a:spLocks noGrp="1"/>
          </p:cNvSpPr>
          <p:nvPr>
            <p:ph type="sldNum" sz="quarter" idx="12"/>
          </p:nvPr>
        </p:nvSpPr>
        <p:spPr/>
        <p:txBody>
          <a:bodyPr/>
          <a:lstStyle/>
          <a:p>
            <a:fld id="{765795E0-07E7-42BE-93B3-2E89675223BE}" type="slidenum">
              <a:rPr lang="en-US" smtClean="0"/>
              <a:pPr/>
              <a:t>9</a:t>
            </a:fld>
            <a:endParaRPr lang="en-US"/>
          </a:p>
        </p:txBody>
      </p:sp>
      <p:pic>
        <p:nvPicPr>
          <p:cNvPr id="7" name="Picture 6">
            <a:extLst>
              <a:ext uri="{FF2B5EF4-FFF2-40B4-BE49-F238E27FC236}">
                <a16:creationId xmlns:a16="http://schemas.microsoft.com/office/drawing/2014/main" id="{4C729C8C-53B0-FF45-8788-A866A5046B97}"/>
              </a:ext>
            </a:extLst>
          </p:cNvPr>
          <p:cNvPicPr>
            <a:picLocks noChangeAspect="1"/>
          </p:cNvPicPr>
          <p:nvPr/>
        </p:nvPicPr>
        <p:blipFill rotWithShape="1">
          <a:blip r:embed="rId2">
            <a:extLst>
              <a:ext uri="{28A0092B-C50C-407E-A947-70E740481C1C}">
                <a14:useLocalDpi xmlns:a14="http://schemas.microsoft.com/office/drawing/2010/main" val="0"/>
              </a:ext>
            </a:extLst>
          </a:blip>
          <a:srcRect r="78453"/>
          <a:stretch/>
        </p:blipFill>
        <p:spPr>
          <a:xfrm>
            <a:off x="2620088" y="2202206"/>
            <a:ext cx="1217410" cy="1521167"/>
          </a:xfrm>
          <a:prstGeom prst="rect">
            <a:avLst/>
          </a:prstGeom>
        </p:spPr>
      </p:pic>
      <p:pic>
        <p:nvPicPr>
          <p:cNvPr id="12" name="Picture 3" descr="C:\Users\emilbjo\Documents\Presentationer\ISY-dagen\phone.png">
            <a:extLst>
              <a:ext uri="{FF2B5EF4-FFF2-40B4-BE49-F238E27FC236}">
                <a16:creationId xmlns:a16="http://schemas.microsoft.com/office/drawing/2014/main" id="{6647F078-F2F3-7D4E-89C1-C56859D0ED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88696" y="4780920"/>
            <a:ext cx="198700" cy="45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49D83E05-88A0-344E-AA85-8D693F250213}"/>
              </a:ext>
            </a:extLst>
          </p:cNvPr>
          <p:cNvSpPr/>
          <p:nvPr/>
        </p:nvSpPr>
        <p:spPr bwMode="auto">
          <a:xfrm>
            <a:off x="6811688" y="2355219"/>
            <a:ext cx="1436820" cy="778652"/>
          </a:xfrm>
          <a:prstGeom prst="cube">
            <a:avLst>
              <a:gd name="adj" fmla="val 2206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US" sz="1200" i="1">
              <a:latin typeface="Arial" pitchFamily="34" charset="0"/>
            </a:endParaRPr>
          </a:p>
        </p:txBody>
      </p:sp>
      <p:sp>
        <p:nvSpPr>
          <p:cNvPr id="17" name="Cube 16">
            <a:extLst>
              <a:ext uri="{FF2B5EF4-FFF2-40B4-BE49-F238E27FC236}">
                <a16:creationId xmlns:a16="http://schemas.microsoft.com/office/drawing/2014/main" id="{8FC7376C-DDD7-E243-9F23-68B012805184}"/>
              </a:ext>
            </a:extLst>
          </p:cNvPr>
          <p:cNvSpPr/>
          <p:nvPr/>
        </p:nvSpPr>
        <p:spPr bwMode="auto">
          <a:xfrm flipH="1">
            <a:off x="5408694" y="3048940"/>
            <a:ext cx="1368152" cy="2042585"/>
          </a:xfrm>
          <a:prstGeom prst="cube">
            <a:avLst>
              <a:gd name="adj" fmla="val 53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US" sz="1200" i="1">
              <a:latin typeface="Arial" pitchFamily="34" charset="0"/>
            </a:endParaRPr>
          </a:p>
        </p:txBody>
      </p:sp>
      <p:pic>
        <p:nvPicPr>
          <p:cNvPr id="18" name="Picture 3" descr="C:\Users\emilbjo\Documents\Presentationer\ISY-dagen\phone.png">
            <a:extLst>
              <a:ext uri="{FF2B5EF4-FFF2-40B4-BE49-F238E27FC236}">
                <a16:creationId xmlns:a16="http://schemas.microsoft.com/office/drawing/2014/main" id="{C4497D59-48E2-E942-8467-1E8356E64B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709277" y="3706530"/>
            <a:ext cx="198700" cy="450000"/>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C34F0C3-401E-B447-93D6-137EF464D712}"/>
              </a:ext>
            </a:extLst>
          </p:cNvPr>
          <p:cNvCxnSpPr>
            <a:cxnSpLocks/>
          </p:cNvCxnSpPr>
          <p:nvPr/>
        </p:nvCxnSpPr>
        <p:spPr bwMode="auto">
          <a:xfrm>
            <a:off x="7223133" y="2837960"/>
            <a:ext cx="469627" cy="798984"/>
          </a:xfrm>
          <a:prstGeom prst="line">
            <a:avLst/>
          </a:prstGeom>
          <a:ln w="3810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6B7DFDAB-FA68-424D-B7DF-C7D29710EE68}"/>
              </a:ext>
            </a:extLst>
          </p:cNvPr>
          <p:cNvSpPr txBox="1"/>
          <p:nvPr/>
        </p:nvSpPr>
        <p:spPr>
          <a:xfrm>
            <a:off x="1913151" y="3802293"/>
            <a:ext cx="2095445" cy="584775"/>
          </a:xfrm>
          <a:prstGeom prst="rect">
            <a:avLst/>
          </a:prstGeom>
          <a:noFill/>
        </p:spPr>
        <p:txBody>
          <a:bodyPr wrap="none" rtlCol="0">
            <a:spAutoFit/>
          </a:bodyPr>
          <a:lstStyle/>
          <a:p>
            <a:r>
              <a:rPr lang="en-US" sz="1600" b="1" dirty="0"/>
              <a:t>1G-4G Sector antenna</a:t>
            </a:r>
          </a:p>
          <a:p>
            <a:r>
              <a:rPr lang="en-US" sz="1600" dirty="0"/>
              <a:t>Fixed radiation pattern</a:t>
            </a:r>
          </a:p>
        </p:txBody>
      </p:sp>
      <p:sp>
        <p:nvSpPr>
          <p:cNvPr id="35" name="TextBox 34">
            <a:extLst>
              <a:ext uri="{FF2B5EF4-FFF2-40B4-BE49-F238E27FC236}">
                <a16:creationId xmlns:a16="http://schemas.microsoft.com/office/drawing/2014/main" id="{73642F2B-5258-3E45-9CB8-4BD5B9CA74A5}"/>
              </a:ext>
            </a:extLst>
          </p:cNvPr>
          <p:cNvSpPr txBox="1"/>
          <p:nvPr/>
        </p:nvSpPr>
        <p:spPr>
          <a:xfrm>
            <a:off x="2632898" y="4903703"/>
            <a:ext cx="1444626" cy="338554"/>
          </a:xfrm>
          <a:prstGeom prst="rect">
            <a:avLst/>
          </a:prstGeom>
          <a:noFill/>
        </p:spPr>
        <p:txBody>
          <a:bodyPr wrap="none" rtlCol="0">
            <a:spAutoFit/>
          </a:bodyPr>
          <a:lstStyle/>
          <a:p>
            <a:r>
              <a:rPr lang="en-US" sz="1600" b="1"/>
              <a:t>Fortunate user</a:t>
            </a:r>
          </a:p>
        </p:txBody>
      </p:sp>
      <p:sp>
        <p:nvSpPr>
          <p:cNvPr id="36" name="TextBox 35">
            <a:extLst>
              <a:ext uri="{FF2B5EF4-FFF2-40B4-BE49-F238E27FC236}">
                <a16:creationId xmlns:a16="http://schemas.microsoft.com/office/drawing/2014/main" id="{1E6D181A-C0E0-1C41-9AC2-A9E1F61E14E6}"/>
              </a:ext>
            </a:extLst>
          </p:cNvPr>
          <p:cNvSpPr txBox="1"/>
          <p:nvPr/>
        </p:nvSpPr>
        <p:spPr>
          <a:xfrm>
            <a:off x="7407379" y="4238337"/>
            <a:ext cx="1661032" cy="338554"/>
          </a:xfrm>
          <a:prstGeom prst="rect">
            <a:avLst/>
          </a:prstGeom>
          <a:noFill/>
        </p:spPr>
        <p:txBody>
          <a:bodyPr wrap="none" rtlCol="0">
            <a:spAutoFit/>
          </a:bodyPr>
          <a:lstStyle/>
          <a:p>
            <a:r>
              <a:rPr lang="en-US" sz="1600" b="1" dirty="0"/>
              <a:t>Unfortunate user</a:t>
            </a:r>
          </a:p>
        </p:txBody>
      </p:sp>
      <p:sp>
        <p:nvSpPr>
          <p:cNvPr id="22" name="Oval 21">
            <a:extLst>
              <a:ext uri="{FF2B5EF4-FFF2-40B4-BE49-F238E27FC236}">
                <a16:creationId xmlns:a16="http://schemas.microsoft.com/office/drawing/2014/main" id="{B39783BC-43BC-6A41-BC90-1DDEC20C741E}"/>
              </a:ext>
            </a:extLst>
          </p:cNvPr>
          <p:cNvSpPr/>
          <p:nvPr/>
        </p:nvSpPr>
        <p:spPr bwMode="auto">
          <a:xfrm>
            <a:off x="6808923" y="2625413"/>
            <a:ext cx="883837" cy="440828"/>
          </a:xfrm>
          <a:prstGeom prst="ellipse">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SE" sz="1200" i="1">
              <a:latin typeface="Arial" pitchFamily="34" charset="0"/>
            </a:endParaRPr>
          </a:p>
        </p:txBody>
      </p:sp>
      <p:sp>
        <p:nvSpPr>
          <p:cNvPr id="5" name="TextBox 4">
            <a:extLst>
              <a:ext uri="{FF2B5EF4-FFF2-40B4-BE49-F238E27FC236}">
                <a16:creationId xmlns:a16="http://schemas.microsoft.com/office/drawing/2014/main" id="{B7F6A904-8D75-5D41-8582-0A06FE58DFE0}"/>
              </a:ext>
            </a:extLst>
          </p:cNvPr>
          <p:cNvSpPr txBox="1"/>
          <p:nvPr/>
        </p:nvSpPr>
        <p:spPr>
          <a:xfrm>
            <a:off x="1932119" y="1840424"/>
            <a:ext cx="3748142" cy="369332"/>
          </a:xfrm>
          <a:prstGeom prst="rect">
            <a:avLst/>
          </a:prstGeom>
          <a:noFill/>
        </p:spPr>
        <p:txBody>
          <a:bodyPr wrap="none" rtlCol="0">
            <a:spAutoFit/>
          </a:bodyPr>
          <a:lstStyle/>
          <a:p>
            <a:r>
              <a:rPr lang="en-SE" b="1"/>
              <a:t>5G: </a:t>
            </a:r>
            <a:r>
              <a:rPr lang="en-SE"/>
              <a:t>Adaptive multi-user beamforming</a:t>
            </a:r>
          </a:p>
        </p:txBody>
      </p:sp>
      <p:sp>
        <p:nvSpPr>
          <p:cNvPr id="24" name="TextBox 23">
            <a:extLst>
              <a:ext uri="{FF2B5EF4-FFF2-40B4-BE49-F238E27FC236}">
                <a16:creationId xmlns:a16="http://schemas.microsoft.com/office/drawing/2014/main" id="{A8F09A66-C1A5-7646-88CC-9BA6BE909582}"/>
              </a:ext>
            </a:extLst>
          </p:cNvPr>
          <p:cNvSpPr txBox="1"/>
          <p:nvPr/>
        </p:nvSpPr>
        <p:spPr>
          <a:xfrm>
            <a:off x="6010292" y="2000201"/>
            <a:ext cx="3967753" cy="369332"/>
          </a:xfrm>
          <a:prstGeom prst="rect">
            <a:avLst/>
          </a:prstGeom>
          <a:noFill/>
        </p:spPr>
        <p:txBody>
          <a:bodyPr wrap="none" rtlCol="0">
            <a:spAutoFit/>
          </a:bodyPr>
          <a:lstStyle/>
          <a:p>
            <a:r>
              <a:rPr lang="en-SE" b="1" dirty="0"/>
              <a:t>6G: </a:t>
            </a:r>
            <a:r>
              <a:rPr lang="en-SE" dirty="0"/>
              <a:t>Control objects in the environment?</a:t>
            </a:r>
          </a:p>
        </p:txBody>
      </p:sp>
      <p:pic>
        <p:nvPicPr>
          <p:cNvPr id="25" name="Picture 24">
            <a:extLst>
              <a:ext uri="{FF2B5EF4-FFF2-40B4-BE49-F238E27FC236}">
                <a16:creationId xmlns:a16="http://schemas.microsoft.com/office/drawing/2014/main" id="{F3E3DC57-9D09-0142-8B4C-B2CC29D9DAAC}"/>
              </a:ext>
            </a:extLst>
          </p:cNvPr>
          <p:cNvPicPr>
            <a:picLocks noChangeAspect="1"/>
          </p:cNvPicPr>
          <p:nvPr/>
        </p:nvPicPr>
        <p:blipFill rotWithShape="1">
          <a:blip r:embed="rId4">
            <a:extLst>
              <a:ext uri="{28A0092B-C50C-407E-A947-70E740481C1C}">
                <a14:useLocalDpi xmlns:a14="http://schemas.microsoft.com/office/drawing/2010/main" val="0"/>
              </a:ext>
            </a:extLst>
          </a:blip>
          <a:srcRect t="-499" b="-3242"/>
          <a:stretch/>
        </p:blipFill>
        <p:spPr>
          <a:xfrm>
            <a:off x="2066124" y="2155415"/>
            <a:ext cx="2067143" cy="1787046"/>
          </a:xfrm>
          <a:prstGeom prst="rect">
            <a:avLst/>
          </a:prstGeom>
        </p:spPr>
      </p:pic>
      <p:cxnSp>
        <p:nvCxnSpPr>
          <p:cNvPr id="26" name="Straight Connector 25">
            <a:extLst>
              <a:ext uri="{FF2B5EF4-FFF2-40B4-BE49-F238E27FC236}">
                <a16:creationId xmlns:a16="http://schemas.microsoft.com/office/drawing/2014/main" id="{EDED7E6E-71BB-3E49-BD85-6B97F7764404}"/>
              </a:ext>
            </a:extLst>
          </p:cNvPr>
          <p:cNvCxnSpPr>
            <a:cxnSpLocks/>
          </p:cNvCxnSpPr>
          <p:nvPr/>
        </p:nvCxnSpPr>
        <p:spPr bwMode="auto">
          <a:xfrm>
            <a:off x="7204081" y="2837962"/>
            <a:ext cx="2649792" cy="1011343"/>
          </a:xfrm>
          <a:prstGeom prst="line">
            <a:avLst/>
          </a:prstGeom>
          <a:ln w="3810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2E82E3A-BC06-7148-9C32-5EC687801C07}"/>
              </a:ext>
            </a:extLst>
          </p:cNvPr>
          <p:cNvSpPr txBox="1"/>
          <p:nvPr/>
        </p:nvSpPr>
        <p:spPr>
          <a:xfrm>
            <a:off x="7156517" y="3193028"/>
            <a:ext cx="279244" cy="338554"/>
          </a:xfrm>
          <a:prstGeom prst="rect">
            <a:avLst/>
          </a:prstGeom>
          <a:noFill/>
        </p:spPr>
        <p:txBody>
          <a:bodyPr wrap="none" rtlCol="0">
            <a:spAutoFit/>
          </a:bodyPr>
          <a:lstStyle/>
          <a:p>
            <a:r>
              <a:rPr lang="en-SE" sz="1600" b="1" dirty="0">
                <a:solidFill>
                  <a:srgbClr val="C00000"/>
                </a:solidFill>
              </a:rPr>
              <a:t>?</a:t>
            </a:r>
          </a:p>
        </p:txBody>
      </p:sp>
      <p:cxnSp>
        <p:nvCxnSpPr>
          <p:cNvPr id="21" name="Straight Connector 20">
            <a:extLst>
              <a:ext uri="{FF2B5EF4-FFF2-40B4-BE49-F238E27FC236}">
                <a16:creationId xmlns:a16="http://schemas.microsoft.com/office/drawing/2014/main" id="{318B404C-4005-514F-B4D4-9DF783596772}"/>
              </a:ext>
            </a:extLst>
          </p:cNvPr>
          <p:cNvCxnSpPr>
            <a:cxnSpLocks/>
          </p:cNvCxnSpPr>
          <p:nvPr/>
        </p:nvCxnSpPr>
        <p:spPr bwMode="auto">
          <a:xfrm>
            <a:off x="2933932" y="2818772"/>
            <a:ext cx="4281990" cy="22279"/>
          </a:xfrm>
          <a:prstGeom prst="line">
            <a:avLst/>
          </a:prstGeom>
          <a:ln w="3810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A01BC0E-629C-A7EB-6690-58BB914AD3E3}"/>
              </a:ext>
            </a:extLst>
          </p:cNvPr>
          <p:cNvCxnSpPr>
            <a:cxnSpLocks/>
          </p:cNvCxnSpPr>
          <p:nvPr/>
        </p:nvCxnSpPr>
        <p:spPr bwMode="auto">
          <a:xfrm>
            <a:off x="7204081" y="2837962"/>
            <a:ext cx="2649792" cy="1011343"/>
          </a:xfrm>
          <a:prstGeom prst="line">
            <a:avLst/>
          </a:prstGeom>
          <a:ln w="38100">
            <a:solidFill>
              <a:srgbClr val="C00000"/>
            </a:solidFill>
            <a:prstDash val="sysDot"/>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Multiply 9">
            <a:extLst>
              <a:ext uri="{FF2B5EF4-FFF2-40B4-BE49-F238E27FC236}">
                <a16:creationId xmlns:a16="http://schemas.microsoft.com/office/drawing/2014/main" id="{D6230446-0731-A178-F6E5-DB760FA810AC}"/>
              </a:ext>
            </a:extLst>
          </p:cNvPr>
          <p:cNvSpPr/>
          <p:nvPr/>
        </p:nvSpPr>
        <p:spPr bwMode="auto">
          <a:xfrm>
            <a:off x="7407381" y="4187079"/>
            <a:ext cx="441073" cy="441073"/>
          </a:xfrm>
          <a:prstGeom prst="mathMultiply">
            <a:avLst/>
          </a:prstGeom>
          <a:solidFill>
            <a:srgbClr val="C00000">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22350" indent="-350838" fontAlgn="base">
              <a:spcBef>
                <a:spcPct val="20000"/>
              </a:spcBef>
              <a:spcAft>
                <a:spcPct val="0"/>
              </a:spcAft>
              <a:buClr>
                <a:schemeClr val="accent1"/>
              </a:buClr>
              <a:buSzPct val="65000"/>
            </a:pPr>
            <a:endParaRPr lang="en-US" sz="1200" i="1">
              <a:latin typeface="Arial" pitchFamily="34" charset="0"/>
            </a:endParaRPr>
          </a:p>
        </p:txBody>
      </p:sp>
      <p:pic>
        <p:nvPicPr>
          <p:cNvPr id="11" name="Picture 3" descr="C:\Users\emilbjo\Documents\Presentationer\ISY-dagen\phone.png">
            <a:extLst>
              <a:ext uri="{FF2B5EF4-FFF2-40B4-BE49-F238E27FC236}">
                <a16:creationId xmlns:a16="http://schemas.microsoft.com/office/drawing/2014/main" id="{0CF0FDF1-B2E5-040B-C7B2-1B05C2E1A348}"/>
              </a:ext>
            </a:extLst>
          </p:cNvPr>
          <p:cNvPicPr>
            <a:picLocks noChangeAspect="1" noChangeArrowheads="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flipH="1">
            <a:off x="5110238" y="3547671"/>
            <a:ext cx="140291" cy="3177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emilbjo\Documents\Presentationer\ISY-dagen\phone.png">
            <a:extLst>
              <a:ext uri="{FF2B5EF4-FFF2-40B4-BE49-F238E27FC236}">
                <a16:creationId xmlns:a16="http://schemas.microsoft.com/office/drawing/2014/main" id="{960CA65C-0A40-4E71-8D86-4673EB3F3DC1}"/>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flipH="1">
            <a:off x="2414841" y="5397555"/>
            <a:ext cx="149806" cy="3392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 name="Picture 3" descr="C:\Users\emilbjo\Documents\Presentationer\ISY-dagen\phone.png">
            <a:extLst>
              <a:ext uri="{FF2B5EF4-FFF2-40B4-BE49-F238E27FC236}">
                <a16:creationId xmlns:a16="http://schemas.microsoft.com/office/drawing/2014/main" id="{0EEF5CEF-C21E-8C8A-CFE3-3469E023C0A9}"/>
              </a:ext>
            </a:extLst>
          </p:cNvPr>
          <p:cNvPicPr>
            <a:picLocks noChangeAspect="1" noChangeArrowheads="1"/>
          </p:cNvPicPr>
          <p:nvPr/>
        </p:nvPicPr>
        <p:blipFill>
          <a:blip r:embed="rId3" cstate="print">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flipH="1">
            <a:off x="1612322" y="3727214"/>
            <a:ext cx="149806" cy="3392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4DC2424-D547-4D43-B765-0635895C4445}"/>
              </a:ext>
            </a:extLst>
          </p:cNvPr>
          <p:cNvSpPr txBox="1"/>
          <p:nvPr/>
        </p:nvSpPr>
        <p:spPr>
          <a:xfrm>
            <a:off x="7460415" y="6318412"/>
            <a:ext cx="2137124" cy="369332"/>
          </a:xfrm>
          <a:prstGeom prst="rect">
            <a:avLst/>
          </a:prstGeom>
          <a:noFill/>
        </p:spPr>
        <p:txBody>
          <a:bodyPr wrap="none" rtlCol="0">
            <a:spAutoFit/>
          </a:bodyPr>
          <a:lstStyle/>
          <a:p>
            <a:r>
              <a:rPr lang="de-DE" dirty="0" err="1"/>
              <a:t>credit</a:t>
            </a:r>
            <a:r>
              <a:rPr lang="de-DE" dirty="0"/>
              <a:t>: Emil </a:t>
            </a:r>
            <a:r>
              <a:rPr lang="de-DE" dirty="0" err="1"/>
              <a:t>Björnson</a:t>
            </a:r>
            <a:endParaRPr lang="en-SE" dirty="0"/>
          </a:p>
        </p:txBody>
      </p:sp>
      <p:sp>
        <p:nvSpPr>
          <p:cNvPr id="31" name="Titel 1">
            <a:extLst>
              <a:ext uri="{FF2B5EF4-FFF2-40B4-BE49-F238E27FC236}">
                <a16:creationId xmlns:a16="http://schemas.microsoft.com/office/drawing/2014/main" id="{BE65FF39-8037-480C-8247-B60CFD9633E1}"/>
              </a:ext>
            </a:extLst>
          </p:cNvPr>
          <p:cNvSpPr>
            <a:spLocks noGrp="1"/>
          </p:cNvSpPr>
          <p:nvPr>
            <p:ph type="title"/>
          </p:nvPr>
        </p:nvSpPr>
        <p:spPr>
          <a:xfrm>
            <a:off x="430205" y="497569"/>
            <a:ext cx="11291834" cy="461665"/>
          </a:xfrm>
        </p:spPr>
        <p:txBody>
          <a:bodyPr/>
          <a:lstStyle/>
          <a:p>
            <a:pPr algn="l"/>
            <a:r>
              <a:rPr lang="en-US" sz="3200" b="1" dirty="0">
                <a:solidFill>
                  <a:srgbClr val="0070C0"/>
                </a:solidFill>
              </a:rPr>
              <a:t>Key Technology for 6G?</a:t>
            </a:r>
          </a:p>
        </p:txBody>
      </p:sp>
    </p:spTree>
    <p:extLst>
      <p:ext uri="{BB962C8B-B14F-4D97-AF65-F5344CB8AC3E}">
        <p14:creationId xmlns:p14="http://schemas.microsoft.com/office/powerpoint/2010/main" val="37807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3" presetClass="exit" presetSubtype="10" fill="hold" nodeType="withEffect">
                                  <p:stCondLst>
                                    <p:cond delay="0"/>
                                  </p:stCondLst>
                                  <p:childTnLst>
                                    <p:animEffect transition="out" filter="blinds(horizontal)">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2" grpId="0" animBg="1"/>
      <p:bldP spid="5" grpId="0"/>
      <p:bldP spid="24" grpId="0"/>
      <p:bldP spid="6" grpId="0"/>
      <p:bldP spid="10" grpId="0" animBg="1"/>
    </p:bldLst>
  </p:timing>
</p:sld>
</file>

<file path=ppt/theme/theme1.xml><?xml version="1.0" encoding="utf-8"?>
<a:theme xmlns:a="http://schemas.openxmlformats.org/drawingml/2006/main" name="Footer + Partner 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4099D0FC83F549B1B76AD18F819351" ma:contentTypeVersion="17" ma:contentTypeDescription="Create a new document." ma:contentTypeScope="" ma:versionID="2e9e9a95c7874e4ec02f0aa8087c629c">
  <xsd:schema xmlns:xsd="http://www.w3.org/2001/XMLSchema" xmlns:xs="http://www.w3.org/2001/XMLSchema" xmlns:p="http://schemas.microsoft.com/office/2006/metadata/properties" xmlns:ns2="319fb4c0-2586-4d02-9b29-040aceb8db35" xmlns:ns3="56a884f7-73ab-4e85-9a3a-ff3cc457d904" targetNamespace="http://schemas.microsoft.com/office/2006/metadata/properties" ma:root="true" ma:fieldsID="97cf422c3ed11293744b5b0883333c71" ns2:_="" ns3:_="">
    <xsd:import namespace="319fb4c0-2586-4d02-9b29-040aceb8db35"/>
    <xsd:import namespace="56a884f7-73ab-4e85-9a3a-ff3cc457d9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3:TaxCatchAll" minOccurs="0"/>
                <xsd:element ref="ns2:MediaServiceDateTaken" minOccurs="0"/>
                <xsd:element ref="ns2:MediaServiceOCR" minOccurs="0"/>
                <xsd:element ref="ns2:lcf76f155ced4ddcb4097134ff3c332f"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9fb4c0-2586-4d02-9b29-040aceb8db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eb20c4f-c5c2-492b-9954-d638c64bfe97"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a884f7-73ab-4e85-9a3a-ff3cc457d90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d36e40b1-2616-422d-ac05-d7d45565bdd3}" ma:internalName="TaxCatchAll" ma:showField="CatchAllData" ma:web="56a884f7-73ab-4e85-9a3a-ff3cc457d9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039863-9E02-4C9E-97AE-0E4FCB9FE88E}">
  <ds:schemaRefs>
    <ds:schemaRef ds:uri="http://schemas.microsoft.com/sharepoint/v3/contenttype/forms"/>
  </ds:schemaRefs>
</ds:datastoreItem>
</file>

<file path=customXml/itemProps2.xml><?xml version="1.0" encoding="utf-8"?>
<ds:datastoreItem xmlns:ds="http://schemas.openxmlformats.org/officeDocument/2006/customXml" ds:itemID="{94E2EB63-E349-483E-A805-FAA15FCA3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9fb4c0-2586-4d02-9b29-040aceb8db35"/>
    <ds:schemaRef ds:uri="56a884f7-73ab-4e85-9a3a-ff3cc457d9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383</TotalTime>
  <Words>2050</Words>
  <Application>Microsoft Office PowerPoint</Application>
  <DocSecurity>0</DocSecurity>
  <PresentationFormat>Widescreen</PresentationFormat>
  <Paragraphs>217</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 Light</vt:lpstr>
      <vt:lpstr>Cambria Math</vt:lpstr>
      <vt:lpstr>Calibri</vt:lpstr>
      <vt:lpstr>Arial</vt:lpstr>
      <vt:lpstr>Courier New</vt:lpstr>
      <vt:lpstr>Footer + Partner Logo</vt:lpstr>
      <vt:lpstr>PowerPoint Presentation</vt:lpstr>
      <vt:lpstr>PowerPoint Presentation</vt:lpstr>
      <vt:lpstr>Campus Networks (e.g., Smart Factories)</vt:lpstr>
      <vt:lpstr>Campus Networks (e.g., Smart Factories)</vt:lpstr>
      <vt:lpstr>Campus Networks (e.g., Smart Factories)</vt:lpstr>
      <vt:lpstr>Introduction</vt:lpstr>
      <vt:lpstr>Introduction</vt:lpstr>
      <vt:lpstr>Introduction</vt:lpstr>
      <vt:lpstr>Key Technology for 6G?</vt:lpstr>
      <vt:lpstr>Key Technology for 6G?</vt:lpstr>
      <vt:lpstr>System Model</vt:lpstr>
      <vt:lpstr>RIS-ASSISTED LINK CHARACTERISTICS</vt:lpstr>
      <vt:lpstr>Cascaded Channel</vt:lpstr>
      <vt:lpstr>Cascaded Channel</vt:lpstr>
      <vt:lpstr>Reconfiguration Time</vt:lpstr>
      <vt:lpstr>Beam Leap While Tracking</vt:lpstr>
      <vt:lpstr>Beam Leap While Tracking</vt:lpstr>
      <vt:lpstr>CONTROL PLANE ASPECTS: Use Cases</vt:lpstr>
      <vt:lpstr>Scenarios and Challenges for Control Plane</vt:lpstr>
      <vt:lpstr>CONTROL PLANE ASPECTS: Proposed RIS Control</vt:lpstr>
      <vt:lpstr>Proposed RIS Control</vt:lpstr>
      <vt:lpstr>Proposed RIS Control</vt:lpstr>
      <vt:lpstr>Proposed RIS Control</vt:lpstr>
      <vt:lpstr>Proposed RIS Control</vt:lpstr>
      <vt:lpstr>Proposed RIS Control</vt:lpstr>
      <vt:lpstr>Proposed RIS Control</vt:lpstr>
      <vt:lpstr>Proposed RIS Control</vt:lpstr>
      <vt:lpstr>RIS-ASSISTED 6G NETWORKS</vt:lpstr>
      <vt:lpstr>RIS-ASSISTED 6G NETWORKS</vt:lpstr>
      <vt:lpstr>RIS-ASSISTED 6G NETWORKS</vt:lpstr>
      <vt:lpstr>Summary</vt:lpstr>
      <vt:lpstr>Thank you!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Gebauer, Hayo</dc:creator>
  <cp:keywords/>
  <dc:description/>
  <cp:lastModifiedBy>schmids34cs</cp:lastModifiedBy>
  <cp:revision>252</cp:revision>
  <dcterms:created xsi:type="dcterms:W3CDTF">2023-09-07T11:38:38Z</dcterms:created>
  <dcterms:modified xsi:type="dcterms:W3CDTF">2024-11-25T12:13:54Z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0x010100A34099D0FC83F549B1B76AD18F819351</vt:lpwstr>
  </property>
</Properties>
</file>